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Inter" charset="1" panose="020B0502030000000004"/>
      <p:regular r:id="rId41"/>
    </p:embeddedFont>
    <p:embeddedFont>
      <p:font typeface="Inter Bold" charset="1" panose="020B0802030000000004"/>
      <p:regular r:id="rId42"/>
    </p:embeddedFont>
    <p:embeddedFont>
      <p:font typeface="Arial Bold" charset="1" panose="020B0802020202020204"/>
      <p:regular r:id="rId43"/>
    </p:embeddedFont>
    <p:embeddedFont>
      <p:font typeface="Arial" charset="1" panose="020B0502020202020204"/>
      <p:regular r:id="rId44"/>
    </p:embeddedFont>
    <p:embeddedFont>
      <p:font typeface="Noto Sans Bold" charset="1" panose="020B0802040504020204"/>
      <p:regular r:id="rId45"/>
    </p:embeddedFont>
    <p:embeddedFont>
      <p:font typeface="Open Sans"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109187"/>
            <a:ext cx="1028700" cy="3177813"/>
            <a:chOff x="0" y="0"/>
            <a:chExt cx="812800" cy="2510865"/>
          </a:xfrm>
        </p:grpSpPr>
        <p:sp>
          <p:nvSpPr>
            <p:cNvPr name="Freeform 3" id="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4" id="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09914" y="0"/>
            <a:ext cx="1694792" cy="10287000"/>
            <a:chOff x="0" y="0"/>
            <a:chExt cx="446365" cy="2709333"/>
          </a:xfrm>
        </p:grpSpPr>
        <p:sp>
          <p:nvSpPr>
            <p:cNvPr name="Freeform 9" id="9"/>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0" id="10"/>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968605" y="8898823"/>
            <a:ext cx="2545888" cy="25458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8217351" y="1862021"/>
            <a:ext cx="2031382" cy="2031382"/>
          </a:xfrm>
          <a:custGeom>
            <a:avLst/>
            <a:gdLst/>
            <a:ahLst/>
            <a:cxnLst/>
            <a:rect r="r" b="b" t="t" l="l"/>
            <a:pathLst>
              <a:path h="2031382" w="2031382">
                <a:moveTo>
                  <a:pt x="0" y="0"/>
                </a:moveTo>
                <a:lnTo>
                  <a:pt x="2031382" y="0"/>
                </a:lnTo>
                <a:lnTo>
                  <a:pt x="2031382" y="2031382"/>
                </a:lnTo>
                <a:lnTo>
                  <a:pt x="0" y="2031382"/>
                </a:lnTo>
                <a:lnTo>
                  <a:pt x="0" y="0"/>
                </a:lnTo>
                <a:close/>
              </a:path>
            </a:pathLst>
          </a:custGeom>
          <a:blipFill>
            <a:blip r:embed="rId2"/>
            <a:stretch>
              <a:fillRect l="0" t="0" r="0" b="0"/>
            </a:stretch>
          </a:blipFill>
        </p:spPr>
      </p:sp>
      <p:sp>
        <p:nvSpPr>
          <p:cNvPr name="TextBox 15" id="15"/>
          <p:cNvSpPr txBox="true"/>
          <p:nvPr/>
        </p:nvSpPr>
        <p:spPr>
          <a:xfrm rot="0">
            <a:off x="4935635" y="367672"/>
            <a:ext cx="8795646" cy="1323975"/>
          </a:xfrm>
          <a:prstGeom prst="rect">
            <a:avLst/>
          </a:prstGeom>
        </p:spPr>
        <p:txBody>
          <a:bodyPr anchor="t" rtlCol="false" tIns="0" lIns="0" bIns="0" rIns="0">
            <a:spAutoFit/>
          </a:bodyPr>
          <a:lstStyle/>
          <a:p>
            <a:pPr algn="ctr">
              <a:lnSpc>
                <a:spcPts val="3450"/>
              </a:lnSpc>
            </a:pPr>
            <a:r>
              <a:rPr lang="en-US" sz="3000">
                <a:solidFill>
                  <a:srgbClr val="000000"/>
                </a:solidFill>
                <a:latin typeface="Inter"/>
                <a:ea typeface="Inter"/>
                <a:cs typeface="Inter"/>
                <a:sym typeface="Inter"/>
              </a:rPr>
              <a:t>TRƯỜNG ĐẠI HỌC TRÀ VINH</a:t>
            </a:r>
          </a:p>
          <a:p>
            <a:pPr algn="ctr">
              <a:lnSpc>
                <a:spcPts val="3450"/>
              </a:lnSpc>
            </a:pPr>
            <a:r>
              <a:rPr lang="en-US" sz="3000">
                <a:solidFill>
                  <a:srgbClr val="000000"/>
                </a:solidFill>
                <a:latin typeface="Inter"/>
                <a:ea typeface="Inter"/>
                <a:cs typeface="Inter"/>
                <a:sym typeface="Inter"/>
              </a:rPr>
              <a:t>KHOA KỸ THUẬT VÀ CÔNG NGHỆ</a:t>
            </a:r>
          </a:p>
          <a:p>
            <a:pPr algn="ctr">
              <a:lnSpc>
                <a:spcPts val="3450"/>
              </a:lnSpc>
            </a:pPr>
            <a:r>
              <a:rPr lang="en-US" sz="3000" b="true">
                <a:solidFill>
                  <a:srgbClr val="000000"/>
                </a:solidFill>
                <a:latin typeface="Inter Bold"/>
                <a:ea typeface="Inter Bold"/>
                <a:cs typeface="Inter Bold"/>
                <a:sym typeface="Inter Bold"/>
              </a:rPr>
              <a:t>BỘ MÔN CÔNG NGHỆ THÔNG TIN</a:t>
            </a:r>
          </a:p>
        </p:txBody>
      </p:sp>
      <p:sp>
        <p:nvSpPr>
          <p:cNvPr name="TextBox 16" id="16"/>
          <p:cNvSpPr txBox="true"/>
          <p:nvPr/>
        </p:nvSpPr>
        <p:spPr>
          <a:xfrm rot="0">
            <a:off x="3842011" y="4120583"/>
            <a:ext cx="11283196"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Inter Bold"/>
                <a:ea typeface="Inter Bold"/>
                <a:cs typeface="Inter Bold"/>
                <a:sym typeface="Inter Bold"/>
              </a:rPr>
              <a:t>BÁO CÁO ĐỒ ÁN THỰC TẬP CHUYÊN NGÀNH</a:t>
            </a:r>
          </a:p>
        </p:txBody>
      </p:sp>
      <p:sp>
        <p:nvSpPr>
          <p:cNvPr name="TextBox 17" id="17"/>
          <p:cNvSpPr txBox="true"/>
          <p:nvPr/>
        </p:nvSpPr>
        <p:spPr>
          <a:xfrm rot="0">
            <a:off x="2803981" y="4830363"/>
            <a:ext cx="13060204" cy="1844675"/>
          </a:xfrm>
          <a:prstGeom prst="rect">
            <a:avLst/>
          </a:prstGeom>
        </p:spPr>
        <p:txBody>
          <a:bodyPr anchor="t" rtlCol="false" tIns="0" lIns="0" bIns="0" rIns="0">
            <a:spAutoFit/>
          </a:bodyPr>
          <a:lstStyle/>
          <a:p>
            <a:pPr algn="ctr">
              <a:lnSpc>
                <a:spcPts val="7000"/>
              </a:lnSpc>
            </a:pPr>
            <a:r>
              <a:rPr lang="en-US" sz="5000" b="true">
                <a:solidFill>
                  <a:srgbClr val="000000"/>
                </a:solidFill>
                <a:latin typeface="Arial Bold"/>
                <a:ea typeface="Arial Bold"/>
                <a:cs typeface="Arial Bold"/>
                <a:sym typeface="Arial Bold"/>
              </a:rPr>
              <a:t>XÂY DỰNG WEBSITE BÁN CÂY CẢNH VỚI </a:t>
            </a:r>
          </a:p>
          <a:p>
            <a:pPr algn="ctr">
              <a:lnSpc>
                <a:spcPts val="7000"/>
              </a:lnSpc>
            </a:pPr>
            <a:r>
              <a:rPr lang="en-US" sz="5000" b="true">
                <a:solidFill>
                  <a:srgbClr val="000000"/>
                </a:solidFill>
                <a:latin typeface="Arial Bold"/>
                <a:ea typeface="Arial Bold"/>
                <a:cs typeface="Arial Bold"/>
                <a:sym typeface="Arial Bold"/>
              </a:rPr>
              <a:t>MÃ NGUỒN MỞ</a:t>
            </a:r>
          </a:p>
        </p:txBody>
      </p:sp>
      <p:sp>
        <p:nvSpPr>
          <p:cNvPr name="TextBox 18" id="18"/>
          <p:cNvSpPr txBox="true"/>
          <p:nvPr/>
        </p:nvSpPr>
        <p:spPr>
          <a:xfrm rot="0">
            <a:off x="9483609" y="7137968"/>
            <a:ext cx="7415332" cy="647065"/>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GVHD: ThS. Nguyễn Ngọc Đan Thanh</a:t>
            </a:r>
          </a:p>
        </p:txBody>
      </p:sp>
      <p:sp>
        <p:nvSpPr>
          <p:cNvPr name="TextBox 19" id="19"/>
          <p:cNvSpPr txBox="true"/>
          <p:nvPr/>
        </p:nvSpPr>
        <p:spPr>
          <a:xfrm rot="0">
            <a:off x="9483609" y="7975533"/>
            <a:ext cx="6329958" cy="647065"/>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SVTH: Võ Thị Diểm - 110121013</a:t>
            </a:r>
          </a:p>
        </p:txBody>
      </p:sp>
      <p:sp>
        <p:nvSpPr>
          <p:cNvPr name="TextBox 20" id="20"/>
          <p:cNvSpPr txBox="true"/>
          <p:nvPr/>
        </p:nvSpPr>
        <p:spPr>
          <a:xfrm rot="0">
            <a:off x="9483609" y="8813098"/>
            <a:ext cx="3457099" cy="647065"/>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Mã lớp: DA21TTB</a:t>
            </a:r>
          </a:p>
        </p:txBody>
      </p:sp>
      <p:sp>
        <p:nvSpPr>
          <p:cNvPr name="TextBox 21" id="21"/>
          <p:cNvSpPr txBox="true"/>
          <p:nvPr/>
        </p:nvSpPr>
        <p:spPr>
          <a:xfrm rot="0">
            <a:off x="6409296" y="9822180"/>
            <a:ext cx="4842629"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Inter Bold"/>
                <a:ea typeface="Inter Bold"/>
                <a:cs typeface="Inter Bold"/>
                <a:sym typeface="Inter Bold"/>
              </a:rPr>
              <a:t>Trà Vinh, tháng 01 năm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05</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714902" y="7645331"/>
            <a:ext cx="11301259" cy="2641669"/>
          </a:xfrm>
          <a:custGeom>
            <a:avLst/>
            <a:gdLst/>
            <a:ahLst/>
            <a:cxnLst/>
            <a:rect r="r" b="b" t="t" l="l"/>
            <a:pathLst>
              <a:path h="2641669" w="11301259">
                <a:moveTo>
                  <a:pt x="0" y="0"/>
                </a:moveTo>
                <a:lnTo>
                  <a:pt x="11301259" y="0"/>
                </a:lnTo>
                <a:lnTo>
                  <a:pt x="11301259" y="2641669"/>
                </a:lnTo>
                <a:lnTo>
                  <a:pt x="0" y="2641669"/>
                </a:lnTo>
                <a:lnTo>
                  <a:pt x="0" y="0"/>
                </a:lnTo>
                <a:close/>
              </a:path>
            </a:pathLst>
          </a:custGeom>
          <a:blipFill>
            <a:blip r:embed="rId2"/>
            <a:stretch>
              <a:fillRect l="0" t="0" r="0" b="0"/>
            </a:stretch>
          </a:blipFill>
        </p:spPr>
      </p:sp>
      <p:sp>
        <p:nvSpPr>
          <p:cNvPr name="Freeform 11" id="11"/>
          <p:cNvSpPr/>
          <p:nvPr/>
        </p:nvSpPr>
        <p:spPr>
          <a:xfrm flipH="false" flipV="false" rot="0">
            <a:off x="8601444" y="2828220"/>
            <a:ext cx="9411245" cy="4611510"/>
          </a:xfrm>
          <a:custGeom>
            <a:avLst/>
            <a:gdLst/>
            <a:ahLst/>
            <a:cxnLst/>
            <a:rect r="r" b="b" t="t" l="l"/>
            <a:pathLst>
              <a:path h="4611510" w="9411245">
                <a:moveTo>
                  <a:pt x="0" y="0"/>
                </a:moveTo>
                <a:lnTo>
                  <a:pt x="9411246" y="0"/>
                </a:lnTo>
                <a:lnTo>
                  <a:pt x="9411246" y="4611510"/>
                </a:lnTo>
                <a:lnTo>
                  <a:pt x="0" y="4611510"/>
                </a:lnTo>
                <a:lnTo>
                  <a:pt x="0" y="0"/>
                </a:lnTo>
                <a:close/>
              </a:path>
            </a:pathLst>
          </a:custGeom>
          <a:blipFill>
            <a:blip r:embed="rId3"/>
            <a:stretch>
              <a:fillRect l="0" t="0" r="0" b="0"/>
            </a:stretch>
          </a:blipFill>
        </p:spPr>
      </p:sp>
      <p:sp>
        <p:nvSpPr>
          <p:cNvPr name="TextBox 12" id="12"/>
          <p:cNvSpPr txBox="true"/>
          <p:nvPr/>
        </p:nvSpPr>
        <p:spPr>
          <a:xfrm rot="0">
            <a:off x="2006217" y="1994598"/>
            <a:ext cx="13451820" cy="4283710"/>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Tailwind cung cấp các class để thêm hiệu ứng đổ bóng cho phần tử.</a:t>
            </a:r>
          </a:p>
          <a:p>
            <a:pPr algn="just">
              <a:lnSpc>
                <a:spcPts val="4940"/>
              </a:lnSpc>
            </a:pPr>
            <a:r>
              <a:rPr lang="en-US" sz="2600">
                <a:solidFill>
                  <a:srgbClr val="000000"/>
                </a:solidFill>
                <a:latin typeface="Open Sans"/>
                <a:ea typeface="Open Sans"/>
                <a:cs typeface="Open Sans"/>
                <a:sym typeface="Open Sans"/>
              </a:rPr>
              <a:t>Ví dụ:</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shadow-sm – Đổ bóng nhẹ</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shadow-lg – Đổ bóng lớn</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hover:shadow</a:t>
            </a:r>
            <a:r>
              <a:rPr lang="en-US" sz="2600">
                <a:solidFill>
                  <a:srgbClr val="000000"/>
                </a:solidFill>
                <a:latin typeface="Open Sans"/>
                <a:ea typeface="Open Sans"/>
                <a:cs typeface="Open Sans"/>
                <a:sym typeface="Open Sans"/>
              </a:rPr>
              <a:t>-xl – Đổ bóng khi hover</a:t>
            </a:r>
          </a:p>
          <a:p>
            <a:pPr algn="just">
              <a:lnSpc>
                <a:spcPts val="4940"/>
              </a:lnSpc>
            </a:pPr>
            <a:r>
              <a:rPr lang="en-US" sz="2600">
                <a:solidFill>
                  <a:srgbClr val="000000"/>
                </a:solidFill>
                <a:latin typeface="Open Sans"/>
                <a:ea typeface="Open Sans"/>
                <a:cs typeface="Open Sans"/>
                <a:sym typeface="Open Sans"/>
              </a:rPr>
              <a:t>💡 Ưu điểm:</a:t>
            </a:r>
          </a:p>
          <a:p>
            <a:pPr algn="just" marL="561341" indent="-280670" lvl="1">
              <a:lnSpc>
                <a:spcPts val="4940"/>
              </a:lnSpc>
              <a:buFont typeface="Arial"/>
              <a:buChar char="•"/>
            </a:pPr>
            <a:r>
              <a:rPr lang="en-US" sz="2600">
                <a:solidFill>
                  <a:srgbClr val="000000"/>
                </a:solidFill>
                <a:latin typeface="Open Sans"/>
                <a:ea typeface="Open Sans"/>
                <a:cs typeface="Open Sans"/>
                <a:sym typeface="Open Sans"/>
              </a:rPr>
              <a:t>Giao diện trực quan và sinh động hơn</a:t>
            </a:r>
          </a:p>
        </p:txBody>
      </p:sp>
      <p:sp>
        <p:nvSpPr>
          <p:cNvPr name="TextBox 13" id="13"/>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Shadows (Đổ bóng)</a:t>
            </a:r>
          </a:p>
        </p:txBody>
      </p:sp>
      <p:sp>
        <p:nvSpPr>
          <p:cNvPr name="TextBox 14" id="14"/>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06</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531498" y="4092835"/>
            <a:ext cx="11225004" cy="2025130"/>
          </a:xfrm>
          <a:custGeom>
            <a:avLst/>
            <a:gdLst/>
            <a:ahLst/>
            <a:cxnLst/>
            <a:rect r="r" b="b" t="t" l="l"/>
            <a:pathLst>
              <a:path h="2025130" w="11225004">
                <a:moveTo>
                  <a:pt x="0" y="0"/>
                </a:moveTo>
                <a:lnTo>
                  <a:pt x="11225004" y="0"/>
                </a:lnTo>
                <a:lnTo>
                  <a:pt x="11225004" y="2025130"/>
                </a:lnTo>
                <a:lnTo>
                  <a:pt x="0" y="2025130"/>
                </a:lnTo>
                <a:lnTo>
                  <a:pt x="0" y="0"/>
                </a:lnTo>
                <a:close/>
              </a:path>
            </a:pathLst>
          </a:custGeom>
          <a:blipFill>
            <a:blip r:embed="rId2"/>
            <a:stretch>
              <a:fillRect l="0" t="0" r="0" b="0"/>
            </a:stretch>
          </a:blipFill>
        </p:spPr>
      </p:sp>
      <p:sp>
        <p:nvSpPr>
          <p:cNvPr name="Freeform 11" id="11"/>
          <p:cNvSpPr/>
          <p:nvPr/>
        </p:nvSpPr>
        <p:spPr>
          <a:xfrm flipH="false" flipV="false" rot="0">
            <a:off x="3815440" y="6565640"/>
            <a:ext cx="10523771" cy="2448238"/>
          </a:xfrm>
          <a:custGeom>
            <a:avLst/>
            <a:gdLst/>
            <a:ahLst/>
            <a:cxnLst/>
            <a:rect r="r" b="b" t="t" l="l"/>
            <a:pathLst>
              <a:path h="2448238" w="10523771">
                <a:moveTo>
                  <a:pt x="0" y="0"/>
                </a:moveTo>
                <a:lnTo>
                  <a:pt x="10523770" y="0"/>
                </a:lnTo>
                <a:lnTo>
                  <a:pt x="10523770" y="2448238"/>
                </a:lnTo>
                <a:lnTo>
                  <a:pt x="0" y="2448238"/>
                </a:lnTo>
                <a:lnTo>
                  <a:pt x="0" y="0"/>
                </a:lnTo>
                <a:close/>
              </a:path>
            </a:pathLst>
          </a:custGeom>
          <a:blipFill>
            <a:blip r:embed="rId3"/>
            <a:stretch>
              <a:fillRect l="0" t="0" r="0" b="0"/>
            </a:stretch>
          </a:blipFill>
        </p:spPr>
      </p:sp>
      <p:sp>
        <p:nvSpPr>
          <p:cNvPr name="TextBox 12" id="12"/>
          <p:cNvSpPr txBox="true"/>
          <p:nvPr/>
        </p:nvSpPr>
        <p:spPr>
          <a:xfrm rot="0">
            <a:off x="2006217" y="1994598"/>
            <a:ext cx="15622831" cy="1188085"/>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Border là một thuộc tính trong CSS dùng để tạo đường viền bao quanh một phần tử. Đường viền này có thể được tùy chỉnh với màu sắc, độ dày và kiểu đường.</a:t>
            </a:r>
          </a:p>
        </p:txBody>
      </p:sp>
      <p:sp>
        <p:nvSpPr>
          <p:cNvPr name="TextBox 13" id="13"/>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Border (Đường viền)</a:t>
            </a:r>
          </a:p>
        </p:txBody>
      </p:sp>
      <p:sp>
        <p:nvSpPr>
          <p:cNvPr name="TextBox 14" id="14"/>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4467700"/>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0">
            <a:off x="12132955" y="6622718"/>
            <a:ext cx="4596322" cy="4596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7317527" y="1880298"/>
            <a:ext cx="779992" cy="779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682318" y="7931058"/>
            <a:ext cx="3744615" cy="3744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7109187"/>
            <a:ext cx="1028700" cy="3177813"/>
            <a:chOff x="0" y="0"/>
            <a:chExt cx="812800" cy="2510865"/>
          </a:xfrm>
        </p:grpSpPr>
        <p:sp>
          <p:nvSpPr>
            <p:cNvPr name="Freeform 23" id="2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24" id="2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259300" y="0"/>
            <a:ext cx="1028700" cy="10287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620606" y="2157026"/>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ReactJS là một thư viện JavaScript mã nguồn mở, được phát triển bởi Facebook (nay là Meta), được sử dụng để xây dựng giao diện người dùng (UI) cho các ứng dụng web và di động. ReactJS chủ yếu được sử dụng để phát triển ứng dụng đơn trang (SPA - Single Page Application) và có khả năng tái sử dụng các thành phần giao diện (components) hiệu quả.</a:t>
            </a:r>
          </a:p>
        </p:txBody>
      </p:sp>
      <p:sp>
        <p:nvSpPr>
          <p:cNvPr name="TextBox 29" id="29"/>
          <p:cNvSpPr txBox="true"/>
          <p:nvPr/>
        </p:nvSpPr>
        <p:spPr>
          <a:xfrm rot="0">
            <a:off x="2614284" y="1527873"/>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Khái niệm</a:t>
            </a:r>
          </a:p>
        </p:txBody>
      </p:sp>
      <p:sp>
        <p:nvSpPr>
          <p:cNvPr name="TextBox 30" id="30"/>
          <p:cNvSpPr txBox="true"/>
          <p:nvPr/>
        </p:nvSpPr>
        <p:spPr>
          <a:xfrm rot="0">
            <a:off x="2425529" y="5123836"/>
            <a:ext cx="14656546" cy="5108271"/>
          </a:xfrm>
          <a:prstGeom prst="rect">
            <a:avLst/>
          </a:prstGeom>
        </p:spPr>
        <p:txBody>
          <a:bodyPr anchor="t" rtlCol="false" tIns="0" lIns="0" bIns="0" rIns="0">
            <a:spAutoFit/>
          </a:bodyPr>
          <a:lstStyle/>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Tái sử dụng Component: Giúp giảm thiểu mã nguồn lặp lại, dễ bảo trì và mở rộng ứng dụng.</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Virtual DOM: Tối ưu hóa hiệu suất, giúp giảm thời gian và tài nguyên khi cập nhật giao diện.</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Dễ học và sử dụ</a:t>
            </a:r>
            <a:r>
              <a:rPr lang="en-US" sz="2402">
                <a:solidFill>
                  <a:srgbClr val="000000"/>
                </a:solidFill>
                <a:latin typeface="Open Sans"/>
                <a:ea typeface="Open Sans"/>
                <a:cs typeface="Open Sans"/>
                <a:sym typeface="Open Sans"/>
              </a:rPr>
              <a:t>ng: Cú pháp JSX dễ đọc và hiểu, phù hợp với những ai đã quen thuộc với HTML và JavaScript.</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Hiệu suất cao: Cập nhật và render lại chỉ các phần thay đổi trong giao diện, thay vì cập nhật lại toàn bộ DOM.</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Lớn mạnh và cộng đồng hỗ trợ mạnh mẽ: Có một cộng đồng lớn và rất nhiều tài liệu, thư viện hỗ trợ.</a:t>
            </a:r>
          </a:p>
          <a:p>
            <a:pPr algn="just" marL="518652" indent="-259326" lvl="1">
              <a:lnSpc>
                <a:spcPts val="3723"/>
              </a:lnSpc>
              <a:buFont typeface="Arial"/>
              <a:buChar char="•"/>
            </a:pPr>
            <a:r>
              <a:rPr lang="en-US" sz="2402">
                <a:solidFill>
                  <a:srgbClr val="000000"/>
                </a:solidFill>
                <a:latin typeface="Open Sans"/>
                <a:ea typeface="Open Sans"/>
                <a:cs typeface="Open Sans"/>
                <a:sym typeface="Open Sans"/>
              </a:rPr>
              <a:t>Dễ tích hợp với các công nghệ khác: React có thể dễ dàng tích hợp với các thư viện và frameworks khác như Redux, Next.js, v.v.</a:t>
            </a:r>
          </a:p>
          <a:p>
            <a:pPr algn="just">
              <a:lnSpc>
                <a:spcPts val="3723"/>
              </a:lnSpc>
            </a:pPr>
          </a:p>
        </p:txBody>
      </p:sp>
      <p:sp>
        <p:nvSpPr>
          <p:cNvPr name="TextBox 31" id="31"/>
          <p:cNvSpPr txBox="true"/>
          <p:nvPr/>
        </p:nvSpPr>
        <p:spPr>
          <a:xfrm rot="0">
            <a:off x="2614284" y="4551293"/>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32" id="32"/>
          <p:cNvSpPr txBox="true"/>
          <p:nvPr/>
        </p:nvSpPr>
        <p:spPr>
          <a:xfrm rot="0">
            <a:off x="4668598" y="92134"/>
            <a:ext cx="8803839"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GIỚI THIỆU VỀ REACT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609914"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364783" y="2535095"/>
            <a:ext cx="7486770" cy="7486770"/>
          </a:xfrm>
          <a:custGeom>
            <a:avLst/>
            <a:gdLst/>
            <a:ahLst/>
            <a:cxnLst/>
            <a:rect r="r" b="b" t="t" l="l"/>
            <a:pathLst>
              <a:path h="7486770" w="7486770">
                <a:moveTo>
                  <a:pt x="0" y="0"/>
                </a:moveTo>
                <a:lnTo>
                  <a:pt x="7486771" y="0"/>
                </a:lnTo>
                <a:lnTo>
                  <a:pt x="7486771" y="7486770"/>
                </a:lnTo>
                <a:lnTo>
                  <a:pt x="0" y="7486770"/>
                </a:lnTo>
                <a:lnTo>
                  <a:pt x="0" y="0"/>
                </a:lnTo>
                <a:close/>
              </a:path>
            </a:pathLst>
          </a:custGeom>
          <a:blipFill>
            <a:blip r:embed="rId2"/>
            <a:stretch>
              <a:fillRect l="0" t="0" r="0" b="0"/>
            </a:stretch>
          </a:blipFill>
        </p:spPr>
      </p:sp>
      <p:sp>
        <p:nvSpPr>
          <p:cNvPr name="Freeform 8" id="8"/>
          <p:cNvSpPr/>
          <p:nvPr/>
        </p:nvSpPr>
        <p:spPr>
          <a:xfrm flipH="false" flipV="false" rot="0">
            <a:off x="2435655" y="1375561"/>
            <a:ext cx="2973234" cy="2578448"/>
          </a:xfrm>
          <a:custGeom>
            <a:avLst/>
            <a:gdLst/>
            <a:ahLst/>
            <a:cxnLst/>
            <a:rect r="r" b="b" t="t" l="l"/>
            <a:pathLst>
              <a:path h="2578448" w="2973234">
                <a:moveTo>
                  <a:pt x="0" y="0"/>
                </a:moveTo>
                <a:lnTo>
                  <a:pt x="2973234" y="0"/>
                </a:lnTo>
                <a:lnTo>
                  <a:pt x="2973234" y="2578447"/>
                </a:lnTo>
                <a:lnTo>
                  <a:pt x="0" y="2578447"/>
                </a:lnTo>
                <a:lnTo>
                  <a:pt x="0" y="0"/>
                </a:lnTo>
                <a:close/>
              </a:path>
            </a:pathLst>
          </a:custGeom>
          <a:blipFill>
            <a:blip r:embed="rId3"/>
            <a:stretch>
              <a:fillRect l="0" t="0" r="0" b="0"/>
            </a:stretch>
          </a:blipFill>
        </p:spPr>
      </p:sp>
      <p:grpSp>
        <p:nvGrpSpPr>
          <p:cNvPr name="Group 9" id="9"/>
          <p:cNvGrpSpPr/>
          <p:nvPr/>
        </p:nvGrpSpPr>
        <p:grpSpPr>
          <a:xfrm rot="0">
            <a:off x="-373001" y="6440167"/>
            <a:ext cx="3277467" cy="32774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14939595" y="439366"/>
            <a:ext cx="779992" cy="7799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5400000">
            <a:off x="17259300" y="3002294"/>
            <a:ext cx="592254" cy="59225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894165" y="5394601"/>
            <a:ext cx="735227" cy="811998"/>
          </a:xfrm>
          <a:custGeom>
            <a:avLst/>
            <a:gdLst/>
            <a:ahLst/>
            <a:cxnLst/>
            <a:rect r="r" b="b" t="t" l="l"/>
            <a:pathLst>
              <a:path h="811998" w="735227">
                <a:moveTo>
                  <a:pt x="0" y="0"/>
                </a:moveTo>
                <a:lnTo>
                  <a:pt x="735227" y="0"/>
                </a:lnTo>
                <a:lnTo>
                  <a:pt x="735227" y="811998"/>
                </a:lnTo>
                <a:lnTo>
                  <a:pt x="0" y="811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5595279" y="1837697"/>
            <a:ext cx="2973234" cy="1368424"/>
          </a:xfrm>
          <a:prstGeom prst="rect">
            <a:avLst/>
          </a:prstGeom>
        </p:spPr>
        <p:txBody>
          <a:bodyPr anchor="t" rtlCol="false" tIns="0" lIns="0" bIns="0" rIns="0">
            <a:spAutoFit/>
          </a:bodyPr>
          <a:lstStyle/>
          <a:p>
            <a:pPr algn="ctr">
              <a:lnSpc>
                <a:spcPts val="11200"/>
              </a:lnSpc>
            </a:pPr>
            <a:r>
              <a:rPr lang="en-US" sz="8000">
                <a:solidFill>
                  <a:srgbClr val="60DBF4"/>
                </a:solidFill>
                <a:latin typeface="Open Sans"/>
                <a:ea typeface="Open Sans"/>
                <a:cs typeface="Open Sans"/>
                <a:sym typeface="Open Sans"/>
              </a:rPr>
              <a:t>React</a:t>
            </a:r>
          </a:p>
        </p:txBody>
      </p:sp>
      <p:sp>
        <p:nvSpPr>
          <p:cNvPr name="TextBox 20" id="20"/>
          <p:cNvSpPr txBox="true"/>
          <p:nvPr/>
        </p:nvSpPr>
        <p:spPr>
          <a:xfrm rot="0">
            <a:off x="5803570" y="4484432"/>
            <a:ext cx="2646045"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useState()</a:t>
            </a:r>
          </a:p>
        </p:txBody>
      </p:sp>
      <p:sp>
        <p:nvSpPr>
          <p:cNvPr name="TextBox 21" id="21"/>
          <p:cNvSpPr txBox="true"/>
          <p:nvPr/>
        </p:nvSpPr>
        <p:spPr>
          <a:xfrm rot="0">
            <a:off x="5803570" y="5599030"/>
            <a:ext cx="2827734"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useEffect()</a:t>
            </a:r>
          </a:p>
        </p:txBody>
      </p:sp>
      <p:sp>
        <p:nvSpPr>
          <p:cNvPr name="TextBox 22" id="22"/>
          <p:cNvSpPr txBox="true"/>
          <p:nvPr/>
        </p:nvSpPr>
        <p:spPr>
          <a:xfrm rot="0">
            <a:off x="5803570" y="6716630"/>
            <a:ext cx="3319820"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useContext()</a:t>
            </a:r>
          </a:p>
        </p:txBody>
      </p:sp>
      <p:sp>
        <p:nvSpPr>
          <p:cNvPr name="TextBox 23" id="23"/>
          <p:cNvSpPr txBox="true"/>
          <p:nvPr/>
        </p:nvSpPr>
        <p:spPr>
          <a:xfrm rot="0">
            <a:off x="5803570" y="7890304"/>
            <a:ext cx="3497818" cy="679450"/>
          </a:xfrm>
          <a:prstGeom prst="rect">
            <a:avLst/>
          </a:prstGeom>
        </p:spPr>
        <p:txBody>
          <a:bodyPr anchor="t" rtlCol="false" tIns="0" lIns="0" bIns="0" rIns="0">
            <a:spAutoFit/>
          </a:bodyPr>
          <a:lstStyle/>
          <a:p>
            <a:pPr algn="l">
              <a:lnSpc>
                <a:spcPts val="5599"/>
              </a:lnSpc>
            </a:pPr>
            <a:r>
              <a:rPr lang="en-US" sz="3999" b="true">
                <a:solidFill>
                  <a:srgbClr val="000000"/>
                </a:solidFill>
                <a:latin typeface="Inter Bold"/>
                <a:ea typeface="Inter Bold"/>
                <a:cs typeface="Inter Bold"/>
                <a:sym typeface="Inter Bold"/>
              </a:rPr>
              <a:t>useCallBack()</a:t>
            </a:r>
          </a:p>
        </p:txBody>
      </p:sp>
      <p:sp>
        <p:nvSpPr>
          <p:cNvPr name="Freeform 24" id="24"/>
          <p:cNvSpPr/>
          <p:nvPr/>
        </p:nvSpPr>
        <p:spPr>
          <a:xfrm flipH="false" flipV="false" rot="0">
            <a:off x="4865053" y="6535827"/>
            <a:ext cx="793450" cy="876300"/>
          </a:xfrm>
          <a:custGeom>
            <a:avLst/>
            <a:gdLst/>
            <a:ahLst/>
            <a:cxnLst/>
            <a:rect r="r" b="b" t="t" l="l"/>
            <a:pathLst>
              <a:path h="876300" w="793450">
                <a:moveTo>
                  <a:pt x="0" y="0"/>
                </a:moveTo>
                <a:lnTo>
                  <a:pt x="793450" y="0"/>
                </a:lnTo>
                <a:lnTo>
                  <a:pt x="793450" y="876300"/>
                </a:lnTo>
                <a:lnTo>
                  <a:pt x="0" y="876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4822754" y="4264882"/>
            <a:ext cx="806638" cy="890865"/>
          </a:xfrm>
          <a:custGeom>
            <a:avLst/>
            <a:gdLst/>
            <a:ahLst/>
            <a:cxnLst/>
            <a:rect r="r" b="b" t="t" l="l"/>
            <a:pathLst>
              <a:path h="890865" w="806638">
                <a:moveTo>
                  <a:pt x="0" y="0"/>
                </a:moveTo>
                <a:lnTo>
                  <a:pt x="806638" y="0"/>
                </a:lnTo>
                <a:lnTo>
                  <a:pt x="806638" y="890865"/>
                </a:lnTo>
                <a:lnTo>
                  <a:pt x="0" y="890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4865053" y="7650252"/>
            <a:ext cx="832568" cy="919503"/>
          </a:xfrm>
          <a:custGeom>
            <a:avLst/>
            <a:gdLst/>
            <a:ahLst/>
            <a:cxnLst/>
            <a:rect r="r" b="b" t="t" l="l"/>
            <a:pathLst>
              <a:path h="919503" w="832568">
                <a:moveTo>
                  <a:pt x="0" y="0"/>
                </a:moveTo>
                <a:lnTo>
                  <a:pt x="832568" y="0"/>
                </a:lnTo>
                <a:lnTo>
                  <a:pt x="832568" y="919502"/>
                </a:lnTo>
                <a:lnTo>
                  <a:pt x="0" y="91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609914"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736149" y="4695825"/>
            <a:ext cx="8374444" cy="4819650"/>
          </a:xfrm>
          <a:custGeom>
            <a:avLst/>
            <a:gdLst/>
            <a:ahLst/>
            <a:cxnLst/>
            <a:rect r="r" b="b" t="t" l="l"/>
            <a:pathLst>
              <a:path h="4819650" w="8374444">
                <a:moveTo>
                  <a:pt x="0" y="0"/>
                </a:moveTo>
                <a:lnTo>
                  <a:pt x="8374443" y="0"/>
                </a:lnTo>
                <a:lnTo>
                  <a:pt x="8374443" y="4819650"/>
                </a:lnTo>
                <a:lnTo>
                  <a:pt x="0" y="4819650"/>
                </a:lnTo>
                <a:lnTo>
                  <a:pt x="0" y="0"/>
                </a:lnTo>
                <a:close/>
              </a:path>
            </a:pathLst>
          </a:custGeom>
          <a:blipFill>
            <a:blip r:embed="rId2"/>
            <a:stretch>
              <a:fillRect l="0" t="-7813" r="0" b="-7813"/>
            </a:stretch>
          </a:blipFill>
        </p:spPr>
      </p:sp>
      <p:sp>
        <p:nvSpPr>
          <p:cNvPr name="TextBox 8" id="8"/>
          <p:cNvSpPr txBox="true"/>
          <p:nvPr/>
        </p:nvSpPr>
        <p:spPr>
          <a:xfrm rot="0">
            <a:off x="2111955" y="1727746"/>
            <a:ext cx="15622831" cy="2426335"/>
          </a:xfrm>
          <a:prstGeom prst="rect">
            <a:avLst/>
          </a:prstGeom>
        </p:spPr>
        <p:txBody>
          <a:bodyPr anchor="t" rtlCol="false" tIns="0" lIns="0" bIns="0" rIns="0">
            <a:spAutoFit/>
          </a:bodyPr>
          <a:lstStyle/>
          <a:p>
            <a:pPr algn="just">
              <a:lnSpc>
                <a:spcPts val="4940"/>
              </a:lnSpc>
            </a:pPr>
            <a:r>
              <a:rPr lang="en-US" sz="2600">
                <a:solidFill>
                  <a:srgbClr val="000000"/>
                </a:solidFill>
                <a:latin typeface="Open Sans"/>
                <a:ea typeface="Open Sans"/>
                <a:cs typeface="Open Sans"/>
                <a:sym typeface="Open Sans"/>
              </a:rPr>
              <a:t>React Hooks là các hàm cho phép sử dụng trạng thái và các tính năng React khác trong các thành phần chức năng.</a:t>
            </a:r>
          </a:p>
          <a:p>
            <a:pPr algn="just">
              <a:lnSpc>
                <a:spcPts val="4940"/>
              </a:lnSpc>
            </a:pPr>
            <a:r>
              <a:rPr lang="en-US" sz="2600">
                <a:solidFill>
                  <a:srgbClr val="000000"/>
                </a:solidFill>
                <a:latin typeface="Open Sans"/>
                <a:ea typeface="Open Sans"/>
                <a:cs typeface="Open Sans"/>
                <a:sym typeface="Open Sans"/>
              </a:rPr>
              <a:t>Giúp cho lập trình viên viết mã sạch hơn và có thể tái sử dụng nhiều hơn mà không cần dựa vào ccas thành phần lớp.</a:t>
            </a:r>
          </a:p>
        </p:txBody>
      </p:sp>
      <p:sp>
        <p:nvSpPr>
          <p:cNvPr name="TextBox 9" id="9"/>
          <p:cNvSpPr txBox="true"/>
          <p:nvPr/>
        </p:nvSpPr>
        <p:spPr>
          <a:xfrm rot="0">
            <a:off x="6111277" y="363696"/>
            <a:ext cx="7809272" cy="1244600"/>
          </a:xfrm>
          <a:prstGeom prst="rect">
            <a:avLst/>
          </a:prstGeom>
        </p:spPr>
        <p:txBody>
          <a:bodyPr anchor="t" rtlCol="false" tIns="0" lIns="0" bIns="0" rIns="0">
            <a:spAutoFit/>
          </a:bodyPr>
          <a:lstStyle/>
          <a:p>
            <a:pPr algn="l">
              <a:lnSpc>
                <a:spcPts val="9100"/>
              </a:lnSpc>
            </a:pPr>
            <a:r>
              <a:rPr lang="en-US" sz="6500" b="true">
                <a:solidFill>
                  <a:srgbClr val="000000"/>
                </a:solidFill>
                <a:latin typeface="Arial Bold"/>
                <a:ea typeface="Arial Bold"/>
                <a:cs typeface="Arial Bold"/>
                <a:sym typeface="Arial Bold"/>
              </a:rPr>
              <a:t> React Hooks là gì?</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317527" y="1880298"/>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259300" y="7109187"/>
            <a:ext cx="1028700" cy="3177813"/>
            <a:chOff x="0" y="0"/>
            <a:chExt cx="812800" cy="2510865"/>
          </a:xfrm>
        </p:grpSpPr>
        <p:sp>
          <p:nvSpPr>
            <p:cNvPr name="Freeform 16" id="16"/>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7" id="17"/>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259300" y="0"/>
            <a:ext cx="1028700" cy="1028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3289121" y="3035918"/>
            <a:ext cx="10193654" cy="984041"/>
          </a:xfrm>
          <a:custGeom>
            <a:avLst/>
            <a:gdLst/>
            <a:ahLst/>
            <a:cxnLst/>
            <a:rect r="r" b="b" t="t" l="l"/>
            <a:pathLst>
              <a:path h="984041" w="10193654">
                <a:moveTo>
                  <a:pt x="0" y="0"/>
                </a:moveTo>
                <a:lnTo>
                  <a:pt x="10193655" y="0"/>
                </a:lnTo>
                <a:lnTo>
                  <a:pt x="10193655" y="984040"/>
                </a:lnTo>
                <a:lnTo>
                  <a:pt x="0" y="984040"/>
                </a:lnTo>
                <a:lnTo>
                  <a:pt x="0" y="0"/>
                </a:lnTo>
                <a:close/>
              </a:path>
            </a:pathLst>
          </a:custGeom>
          <a:blipFill>
            <a:blip r:embed="rId2"/>
            <a:stretch>
              <a:fillRect l="0" t="0" r="0" b="0"/>
            </a:stretch>
          </a:blipFill>
        </p:spPr>
      </p:sp>
      <p:sp>
        <p:nvSpPr>
          <p:cNvPr name="Freeform 22" id="22"/>
          <p:cNvSpPr/>
          <p:nvPr/>
        </p:nvSpPr>
        <p:spPr>
          <a:xfrm flipH="false" flipV="false" rot="0">
            <a:off x="3289121" y="6250217"/>
            <a:ext cx="10681347" cy="1849359"/>
          </a:xfrm>
          <a:custGeom>
            <a:avLst/>
            <a:gdLst/>
            <a:ahLst/>
            <a:cxnLst/>
            <a:rect r="r" b="b" t="t" l="l"/>
            <a:pathLst>
              <a:path h="1849359" w="10681347">
                <a:moveTo>
                  <a:pt x="0" y="0"/>
                </a:moveTo>
                <a:lnTo>
                  <a:pt x="10681347" y="0"/>
                </a:lnTo>
                <a:lnTo>
                  <a:pt x="10681347" y="1849359"/>
                </a:lnTo>
                <a:lnTo>
                  <a:pt x="0" y="1849359"/>
                </a:lnTo>
                <a:lnTo>
                  <a:pt x="0" y="0"/>
                </a:lnTo>
                <a:close/>
              </a:path>
            </a:pathLst>
          </a:custGeom>
          <a:blipFill>
            <a:blip r:embed="rId3"/>
            <a:stretch>
              <a:fillRect l="0" t="0" r="0" b="0"/>
            </a:stretch>
          </a:blipFill>
        </p:spPr>
      </p:sp>
      <p:sp>
        <p:nvSpPr>
          <p:cNvPr name="Freeform 23" id="23"/>
          <p:cNvSpPr/>
          <p:nvPr/>
        </p:nvSpPr>
        <p:spPr>
          <a:xfrm flipH="false" flipV="false" rot="-5684018">
            <a:off x="5912348" y="7679786"/>
            <a:ext cx="1996065" cy="2321006"/>
          </a:xfrm>
          <a:custGeom>
            <a:avLst/>
            <a:gdLst/>
            <a:ahLst/>
            <a:cxnLst/>
            <a:rect r="r" b="b" t="t" l="l"/>
            <a:pathLst>
              <a:path h="2321006" w="1996065">
                <a:moveTo>
                  <a:pt x="0" y="0"/>
                </a:moveTo>
                <a:lnTo>
                  <a:pt x="1996065" y="0"/>
                </a:lnTo>
                <a:lnTo>
                  <a:pt x="1996065" y="2321006"/>
                </a:lnTo>
                <a:lnTo>
                  <a:pt x="0" y="2321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8972295">
            <a:off x="6459993" y="4913198"/>
            <a:ext cx="3309917" cy="935051"/>
          </a:xfrm>
          <a:custGeom>
            <a:avLst/>
            <a:gdLst/>
            <a:ahLst/>
            <a:cxnLst/>
            <a:rect r="r" b="b" t="t" l="l"/>
            <a:pathLst>
              <a:path h="935051" w="3309917">
                <a:moveTo>
                  <a:pt x="0" y="0"/>
                </a:moveTo>
                <a:lnTo>
                  <a:pt x="3309917" y="0"/>
                </a:lnTo>
                <a:lnTo>
                  <a:pt x="3309917" y="935052"/>
                </a:lnTo>
                <a:lnTo>
                  <a:pt x="0" y="935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3302211">
            <a:off x="3493737" y="5260640"/>
            <a:ext cx="2057907" cy="622517"/>
          </a:xfrm>
          <a:custGeom>
            <a:avLst/>
            <a:gdLst/>
            <a:ahLst/>
            <a:cxnLst/>
            <a:rect r="r" b="b" t="t" l="l"/>
            <a:pathLst>
              <a:path h="622517" w="2057907">
                <a:moveTo>
                  <a:pt x="0" y="0"/>
                </a:moveTo>
                <a:lnTo>
                  <a:pt x="2057907" y="0"/>
                </a:lnTo>
                <a:lnTo>
                  <a:pt x="2057907" y="622517"/>
                </a:lnTo>
                <a:lnTo>
                  <a:pt x="0" y="6225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6991686" y="101659"/>
            <a:ext cx="415766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useState()</a:t>
            </a:r>
          </a:p>
        </p:txBody>
      </p:sp>
      <p:sp>
        <p:nvSpPr>
          <p:cNvPr name="TextBox 27" id="27"/>
          <p:cNvSpPr txBox="true"/>
          <p:nvPr/>
        </p:nvSpPr>
        <p:spPr>
          <a:xfrm rot="0">
            <a:off x="2244564" y="1575663"/>
            <a:ext cx="13913277" cy="58991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Hook này cho phép </a:t>
            </a:r>
            <a:r>
              <a:rPr lang="en-US" sz="3399" b="true">
                <a:solidFill>
                  <a:srgbClr val="000000"/>
                </a:solidFill>
                <a:latin typeface="Inter Bold"/>
                <a:ea typeface="Inter Bold"/>
                <a:cs typeface="Inter Bold"/>
                <a:sym typeface="Inter Bold"/>
              </a:rPr>
              <a:t>thêm trạng thái </a:t>
            </a:r>
            <a:r>
              <a:rPr lang="en-US" sz="3399">
                <a:solidFill>
                  <a:srgbClr val="000000"/>
                </a:solidFill>
                <a:latin typeface="Inter"/>
                <a:ea typeface="Inter"/>
                <a:cs typeface="Inter"/>
                <a:sym typeface="Inter"/>
              </a:rPr>
              <a:t>vào các thành phần chức năng</a:t>
            </a:r>
          </a:p>
        </p:txBody>
      </p:sp>
      <p:sp>
        <p:nvSpPr>
          <p:cNvPr name="TextBox 28" id="28"/>
          <p:cNvSpPr txBox="true"/>
          <p:nvPr/>
        </p:nvSpPr>
        <p:spPr>
          <a:xfrm rot="0">
            <a:off x="2226726" y="2327232"/>
            <a:ext cx="2447687"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import hook</a:t>
            </a:r>
          </a:p>
        </p:txBody>
      </p:sp>
      <p:sp>
        <p:nvSpPr>
          <p:cNvPr name="TextBox 29" id="29"/>
          <p:cNvSpPr txBox="true"/>
          <p:nvPr/>
        </p:nvSpPr>
        <p:spPr>
          <a:xfrm rot="0">
            <a:off x="1272134" y="4087257"/>
            <a:ext cx="3250557" cy="1189990"/>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Giữ giá trị của hook state</a:t>
            </a:r>
          </a:p>
        </p:txBody>
      </p:sp>
      <p:sp>
        <p:nvSpPr>
          <p:cNvPr name="TextBox 30" id="30"/>
          <p:cNvSpPr txBox="true"/>
          <p:nvPr/>
        </p:nvSpPr>
        <p:spPr>
          <a:xfrm rot="0">
            <a:off x="9968991" y="4381908"/>
            <a:ext cx="3808424" cy="1189990"/>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Cập nhật giá trị của hook state</a:t>
            </a:r>
          </a:p>
        </p:txBody>
      </p:sp>
      <p:sp>
        <p:nvSpPr>
          <p:cNvPr name="TextBox 31" id="31"/>
          <p:cNvSpPr txBox="true"/>
          <p:nvPr/>
        </p:nvSpPr>
        <p:spPr>
          <a:xfrm rot="0">
            <a:off x="2897412" y="8701071"/>
            <a:ext cx="3554000" cy="1585929"/>
          </a:xfrm>
          <a:prstGeom prst="rect">
            <a:avLst/>
          </a:prstGeom>
        </p:spPr>
        <p:txBody>
          <a:bodyPr anchor="t" rtlCol="false" tIns="0" lIns="0" bIns="0" rIns="0">
            <a:spAutoFit/>
          </a:bodyPr>
          <a:lstStyle/>
          <a:p>
            <a:pPr algn="ctr">
              <a:lnSpc>
                <a:spcPts val="4219"/>
              </a:lnSpc>
            </a:pPr>
            <a:r>
              <a:rPr lang="en-US" sz="3013">
                <a:solidFill>
                  <a:srgbClr val="000000"/>
                </a:solidFill>
                <a:latin typeface="Inter"/>
                <a:ea typeface="Inter"/>
                <a:cs typeface="Inter"/>
                <a:sym typeface="Inter"/>
              </a:rPr>
              <a:t>Hàm dùng để cập nhật giá trị của hook state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7317527" y="1880298"/>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259300" y="7109187"/>
            <a:ext cx="1028700" cy="3177813"/>
            <a:chOff x="0" y="0"/>
            <a:chExt cx="812800" cy="2510865"/>
          </a:xfrm>
        </p:grpSpPr>
        <p:sp>
          <p:nvSpPr>
            <p:cNvPr name="Freeform 16" id="16"/>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7" id="17"/>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259300" y="0"/>
            <a:ext cx="1028700" cy="1028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885398" y="2660289"/>
            <a:ext cx="7395960" cy="5245361"/>
          </a:xfrm>
          <a:custGeom>
            <a:avLst/>
            <a:gdLst/>
            <a:ahLst/>
            <a:cxnLst/>
            <a:rect r="r" b="b" t="t" l="l"/>
            <a:pathLst>
              <a:path h="5245361" w="7395960">
                <a:moveTo>
                  <a:pt x="0" y="0"/>
                </a:moveTo>
                <a:lnTo>
                  <a:pt x="7395960" y="0"/>
                </a:lnTo>
                <a:lnTo>
                  <a:pt x="7395960" y="5245362"/>
                </a:lnTo>
                <a:lnTo>
                  <a:pt x="0" y="5245362"/>
                </a:lnTo>
                <a:lnTo>
                  <a:pt x="0" y="0"/>
                </a:lnTo>
                <a:close/>
              </a:path>
            </a:pathLst>
          </a:custGeom>
          <a:blipFill>
            <a:blip r:embed="rId2"/>
            <a:stretch>
              <a:fillRect l="0" t="0" r="0" b="0"/>
            </a:stretch>
          </a:blipFill>
        </p:spPr>
      </p:sp>
      <p:sp>
        <p:nvSpPr>
          <p:cNvPr name="Freeform 22" id="22"/>
          <p:cNvSpPr/>
          <p:nvPr/>
        </p:nvSpPr>
        <p:spPr>
          <a:xfrm flipH="false" flipV="false" rot="-10687985">
            <a:off x="7285210" y="7471637"/>
            <a:ext cx="1040453" cy="1209829"/>
          </a:xfrm>
          <a:custGeom>
            <a:avLst/>
            <a:gdLst/>
            <a:ahLst/>
            <a:cxnLst/>
            <a:rect r="r" b="b" t="t" l="l"/>
            <a:pathLst>
              <a:path h="1209829" w="1040453">
                <a:moveTo>
                  <a:pt x="0" y="0"/>
                </a:moveTo>
                <a:lnTo>
                  <a:pt x="1040453" y="0"/>
                </a:lnTo>
                <a:lnTo>
                  <a:pt x="1040453" y="1209830"/>
                </a:lnTo>
                <a:lnTo>
                  <a:pt x="0" y="1209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1373163">
            <a:off x="10843511" y="4985377"/>
            <a:ext cx="2841033" cy="867806"/>
          </a:xfrm>
          <a:custGeom>
            <a:avLst/>
            <a:gdLst/>
            <a:ahLst/>
            <a:cxnLst/>
            <a:rect r="r" b="b" t="t" l="l"/>
            <a:pathLst>
              <a:path h="867806" w="2841033">
                <a:moveTo>
                  <a:pt x="0" y="0"/>
                </a:moveTo>
                <a:lnTo>
                  <a:pt x="2841033" y="0"/>
                </a:lnTo>
                <a:lnTo>
                  <a:pt x="2841033" y="867806"/>
                </a:lnTo>
                <a:lnTo>
                  <a:pt x="0" y="867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8903186">
            <a:off x="4782670" y="3748853"/>
            <a:ext cx="2440420" cy="668065"/>
          </a:xfrm>
          <a:custGeom>
            <a:avLst/>
            <a:gdLst/>
            <a:ahLst/>
            <a:cxnLst/>
            <a:rect r="r" b="b" t="t" l="l"/>
            <a:pathLst>
              <a:path h="668065" w="2440420">
                <a:moveTo>
                  <a:pt x="0" y="0"/>
                </a:moveTo>
                <a:lnTo>
                  <a:pt x="2440420" y="0"/>
                </a:lnTo>
                <a:lnTo>
                  <a:pt x="2440420" y="668065"/>
                </a:lnTo>
                <a:lnTo>
                  <a:pt x="0" y="668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6986042" y="-82550"/>
            <a:ext cx="4372094"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useEffect()</a:t>
            </a:r>
          </a:p>
        </p:txBody>
      </p:sp>
      <p:sp>
        <p:nvSpPr>
          <p:cNvPr name="TextBox 26" id="26"/>
          <p:cNvSpPr txBox="true"/>
          <p:nvPr/>
        </p:nvSpPr>
        <p:spPr>
          <a:xfrm rot="0">
            <a:off x="1849229" y="1247203"/>
            <a:ext cx="15468299" cy="1189990"/>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Cho phép thực hiện các </a:t>
            </a:r>
            <a:r>
              <a:rPr lang="en-US" sz="3399" b="true">
                <a:solidFill>
                  <a:srgbClr val="000000"/>
                </a:solidFill>
                <a:latin typeface="Inter Bold"/>
                <a:ea typeface="Inter Bold"/>
                <a:cs typeface="Inter Bold"/>
                <a:sym typeface="Inter Bold"/>
              </a:rPr>
              <a:t>side effects</a:t>
            </a:r>
            <a:r>
              <a:rPr lang="en-US" sz="3399">
                <a:solidFill>
                  <a:srgbClr val="000000"/>
                </a:solidFill>
                <a:latin typeface="Inter"/>
                <a:ea typeface="Inter"/>
                <a:cs typeface="Inter"/>
                <a:sym typeface="Inter"/>
              </a:rPr>
              <a:t>(tác dụng phụ) trong các component fuction như </a:t>
            </a:r>
            <a:r>
              <a:rPr lang="en-US" sz="3399" b="true">
                <a:solidFill>
                  <a:srgbClr val="000000"/>
                </a:solidFill>
                <a:latin typeface="Inter Bold"/>
                <a:ea typeface="Inter Bold"/>
                <a:cs typeface="Inter Bold"/>
                <a:sym typeface="Inter Bold"/>
              </a:rPr>
              <a:t>fetch data</a:t>
            </a:r>
            <a:r>
              <a:rPr lang="en-US" sz="3399">
                <a:solidFill>
                  <a:srgbClr val="000000"/>
                </a:solidFill>
                <a:latin typeface="Inter"/>
                <a:ea typeface="Inter"/>
                <a:cs typeface="Inter"/>
                <a:sym typeface="Inter"/>
              </a:rPr>
              <a:t>, </a:t>
            </a:r>
            <a:r>
              <a:rPr lang="en-US" sz="3399" b="true">
                <a:solidFill>
                  <a:srgbClr val="000000"/>
                </a:solidFill>
                <a:latin typeface="Inter Bold"/>
                <a:ea typeface="Inter Bold"/>
                <a:cs typeface="Inter Bold"/>
                <a:sym typeface="Inter Bold"/>
              </a:rPr>
              <a:t>thao tác DOM</a:t>
            </a:r>
            <a:r>
              <a:rPr lang="en-US" sz="3399">
                <a:solidFill>
                  <a:srgbClr val="000000"/>
                </a:solidFill>
                <a:latin typeface="Inter"/>
                <a:ea typeface="Inter"/>
                <a:cs typeface="Inter"/>
                <a:sym typeface="Inter"/>
              </a:rPr>
              <a:t> hoặc </a:t>
            </a:r>
            <a:r>
              <a:rPr lang="en-US" sz="3399" b="true">
                <a:solidFill>
                  <a:srgbClr val="000000"/>
                </a:solidFill>
                <a:latin typeface="Inter Bold"/>
                <a:ea typeface="Inter Bold"/>
                <a:cs typeface="Inter Bold"/>
                <a:sym typeface="Inter Bold"/>
              </a:rPr>
              <a:t>gọi API</a:t>
            </a:r>
            <a:r>
              <a:rPr lang="en-US" sz="3399">
                <a:solidFill>
                  <a:srgbClr val="000000"/>
                </a:solidFill>
                <a:latin typeface="Inter"/>
                <a:ea typeface="Inter"/>
                <a:cs typeface="Inter"/>
                <a:sym typeface="Inter"/>
              </a:rPr>
              <a:t>.</a:t>
            </a:r>
          </a:p>
        </p:txBody>
      </p:sp>
      <p:sp>
        <p:nvSpPr>
          <p:cNvPr name="TextBox 27" id="27"/>
          <p:cNvSpPr txBox="true"/>
          <p:nvPr/>
        </p:nvSpPr>
        <p:spPr>
          <a:xfrm rot="0">
            <a:off x="3306322" y="2825746"/>
            <a:ext cx="1482328"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Gọi API</a:t>
            </a:r>
          </a:p>
        </p:txBody>
      </p:sp>
      <p:sp>
        <p:nvSpPr>
          <p:cNvPr name="TextBox 28" id="28"/>
          <p:cNvSpPr txBox="true"/>
          <p:nvPr/>
        </p:nvSpPr>
        <p:spPr>
          <a:xfrm rot="0">
            <a:off x="13281358" y="6032803"/>
            <a:ext cx="4685467"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Cập nhật dữ liệu từ API</a:t>
            </a:r>
          </a:p>
        </p:txBody>
      </p:sp>
      <p:sp>
        <p:nvSpPr>
          <p:cNvPr name="TextBox 29" id="29"/>
          <p:cNvSpPr txBox="true"/>
          <p:nvPr/>
        </p:nvSpPr>
        <p:spPr>
          <a:xfrm rot="0">
            <a:off x="5678343" y="8325167"/>
            <a:ext cx="7733710" cy="1790065"/>
          </a:xfrm>
          <a:prstGeom prst="rect">
            <a:avLst/>
          </a:prstGeom>
        </p:spPr>
        <p:txBody>
          <a:bodyPr anchor="t" rtlCol="false" tIns="0" lIns="0" bIns="0" rIns="0">
            <a:spAutoFit/>
          </a:bodyPr>
          <a:lstStyle/>
          <a:p>
            <a:pPr algn="ctr">
              <a:lnSpc>
                <a:spcPts val="4759"/>
              </a:lnSpc>
            </a:pPr>
            <a:r>
              <a:rPr lang="en-US" sz="3399">
                <a:solidFill>
                  <a:srgbClr val="000000"/>
                </a:solidFill>
                <a:latin typeface="Inter"/>
                <a:ea typeface="Inter"/>
                <a:cs typeface="Inter"/>
                <a:sym typeface="Inter"/>
              </a:rPr>
              <a:t>[] đảm bảo useEffect chỉ chạy một lần khi component được render lần đầu tiên (tức là khi component mount).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6993658" y="5735162"/>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99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259300" y="7109187"/>
            <a:ext cx="1028700" cy="3177813"/>
            <a:chOff x="0" y="0"/>
            <a:chExt cx="812800" cy="2510865"/>
          </a:xfrm>
        </p:grpSpPr>
        <p:sp>
          <p:nvSpPr>
            <p:cNvPr name="Freeform 16" id="16"/>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7" id="17"/>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259300" y="0"/>
            <a:ext cx="1028700" cy="1028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4010282" y="2765653"/>
            <a:ext cx="8973184" cy="5425302"/>
          </a:xfrm>
          <a:custGeom>
            <a:avLst/>
            <a:gdLst/>
            <a:ahLst/>
            <a:cxnLst/>
            <a:rect r="r" b="b" t="t" l="l"/>
            <a:pathLst>
              <a:path h="5425302" w="8973184">
                <a:moveTo>
                  <a:pt x="0" y="0"/>
                </a:moveTo>
                <a:lnTo>
                  <a:pt x="8973184" y="0"/>
                </a:lnTo>
                <a:lnTo>
                  <a:pt x="8973184" y="5425302"/>
                </a:lnTo>
                <a:lnTo>
                  <a:pt x="0" y="5425302"/>
                </a:lnTo>
                <a:lnTo>
                  <a:pt x="0" y="0"/>
                </a:lnTo>
                <a:close/>
              </a:path>
            </a:pathLst>
          </a:custGeom>
          <a:blipFill>
            <a:blip r:embed="rId2"/>
            <a:stretch>
              <a:fillRect l="0" t="0" r="0" b="0"/>
            </a:stretch>
          </a:blipFill>
        </p:spPr>
      </p:sp>
      <p:sp>
        <p:nvSpPr>
          <p:cNvPr name="Freeform 22" id="22"/>
          <p:cNvSpPr/>
          <p:nvPr/>
        </p:nvSpPr>
        <p:spPr>
          <a:xfrm flipH="false" flipV="false" rot="1864545">
            <a:off x="10534130" y="1692275"/>
            <a:ext cx="2409626" cy="2146757"/>
          </a:xfrm>
          <a:custGeom>
            <a:avLst/>
            <a:gdLst/>
            <a:ahLst/>
            <a:cxnLst/>
            <a:rect r="r" b="b" t="t" l="l"/>
            <a:pathLst>
              <a:path h="2146757" w="2409626">
                <a:moveTo>
                  <a:pt x="0" y="0"/>
                </a:moveTo>
                <a:lnTo>
                  <a:pt x="2409626" y="0"/>
                </a:lnTo>
                <a:lnTo>
                  <a:pt x="2409626" y="2146757"/>
                </a:lnTo>
                <a:lnTo>
                  <a:pt x="0" y="214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4923603">
            <a:off x="1417076" y="8208231"/>
            <a:ext cx="1140095" cy="845743"/>
          </a:xfrm>
          <a:custGeom>
            <a:avLst/>
            <a:gdLst/>
            <a:ahLst/>
            <a:cxnLst/>
            <a:rect r="r" b="b" t="t" l="l"/>
            <a:pathLst>
              <a:path h="845743" w="1140095">
                <a:moveTo>
                  <a:pt x="0" y="0"/>
                </a:moveTo>
                <a:lnTo>
                  <a:pt x="1140096" y="0"/>
                </a:lnTo>
                <a:lnTo>
                  <a:pt x="1140096" y="845743"/>
                </a:lnTo>
                <a:lnTo>
                  <a:pt x="0" y="845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6746076" y="-82550"/>
            <a:ext cx="551795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useCallBack()</a:t>
            </a:r>
          </a:p>
        </p:txBody>
      </p:sp>
      <p:sp>
        <p:nvSpPr>
          <p:cNvPr name="TextBox 25" id="25"/>
          <p:cNvSpPr txBox="true"/>
          <p:nvPr/>
        </p:nvSpPr>
        <p:spPr>
          <a:xfrm rot="0">
            <a:off x="1849229" y="1247203"/>
            <a:ext cx="15468299" cy="1189990"/>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useCallback giúp ghi nhớ hàm callback để tránh tạo lại hàm khi component re-render.</a:t>
            </a:r>
          </a:p>
        </p:txBody>
      </p:sp>
      <p:sp>
        <p:nvSpPr>
          <p:cNvPr name="TextBox 26" id="26"/>
          <p:cNvSpPr txBox="true"/>
          <p:nvPr/>
        </p:nvSpPr>
        <p:spPr>
          <a:xfrm rot="0">
            <a:off x="13151118" y="1832521"/>
            <a:ext cx="5136882" cy="179006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Hàm </a:t>
            </a:r>
            <a:r>
              <a:rPr lang="en-US" sz="3399" b="true">
                <a:solidFill>
                  <a:srgbClr val="000000"/>
                </a:solidFill>
                <a:latin typeface="Inter Bold"/>
                <a:ea typeface="Inter Bold"/>
                <a:cs typeface="Inter Bold"/>
                <a:sym typeface="Inter Bold"/>
              </a:rPr>
              <a:t>handleTextChange</a:t>
            </a:r>
            <a:r>
              <a:rPr lang="en-US" sz="3399">
                <a:solidFill>
                  <a:srgbClr val="000000"/>
                </a:solidFill>
                <a:latin typeface="Inter"/>
                <a:ea typeface="Inter"/>
                <a:cs typeface="Inter"/>
                <a:sym typeface="Inter"/>
              </a:rPr>
              <a:t> được tạo lại mỗi khi “text” thay đổi</a:t>
            </a:r>
          </a:p>
        </p:txBody>
      </p:sp>
      <p:sp>
        <p:nvSpPr>
          <p:cNvPr name="TextBox 27" id="27"/>
          <p:cNvSpPr txBox="true"/>
          <p:nvPr/>
        </p:nvSpPr>
        <p:spPr>
          <a:xfrm rot="0">
            <a:off x="2409996" y="8496935"/>
            <a:ext cx="12471646" cy="1790065"/>
          </a:xfrm>
          <a:prstGeom prst="rect">
            <a:avLst/>
          </a:prstGeom>
        </p:spPr>
        <p:txBody>
          <a:bodyPr anchor="t" rtlCol="false" tIns="0" lIns="0" bIns="0" rIns="0">
            <a:spAutoFit/>
          </a:bodyPr>
          <a:lstStyle/>
          <a:p>
            <a:pPr algn="l">
              <a:lnSpc>
                <a:spcPts val="4759"/>
              </a:lnSpc>
            </a:pPr>
            <a:r>
              <a:rPr lang="en-US" sz="3399">
                <a:solidFill>
                  <a:srgbClr val="000000"/>
                </a:solidFill>
                <a:latin typeface="Inter"/>
                <a:ea typeface="Inter"/>
                <a:cs typeface="Inter"/>
                <a:sym typeface="Inter"/>
              </a:rPr>
              <a:t>HandleTextCHange phụ thuộc vào giá trị của text, do đó mỗi khi text thay đổi, useCallback sẽ tạo lại hàm để cập nhật giá trị mới.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2132955" y="6622718"/>
            <a:ext cx="4596322" cy="45963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6993658" y="5735162"/>
            <a:ext cx="779992" cy="7799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8014" y="0"/>
            <a:ext cx="1694792" cy="10287000"/>
            <a:chOff x="0" y="0"/>
            <a:chExt cx="446365" cy="2709333"/>
          </a:xfrm>
        </p:grpSpPr>
        <p:sp>
          <p:nvSpPr>
            <p:cNvPr name="Freeform 10" id="10"/>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1" id="11"/>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682318" y="7931058"/>
            <a:ext cx="3744615" cy="37446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259300" y="7109187"/>
            <a:ext cx="1028700" cy="3177813"/>
            <a:chOff x="0" y="0"/>
            <a:chExt cx="812800" cy="2510865"/>
          </a:xfrm>
        </p:grpSpPr>
        <p:sp>
          <p:nvSpPr>
            <p:cNvPr name="Freeform 16" id="16"/>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7" id="17"/>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259300" y="0"/>
            <a:ext cx="1028700" cy="1028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093674" y="4497646"/>
            <a:ext cx="8979408" cy="5223082"/>
          </a:xfrm>
          <a:custGeom>
            <a:avLst/>
            <a:gdLst/>
            <a:ahLst/>
            <a:cxnLst/>
            <a:rect r="r" b="b" t="t" l="l"/>
            <a:pathLst>
              <a:path h="5223082" w="8979408">
                <a:moveTo>
                  <a:pt x="0" y="0"/>
                </a:moveTo>
                <a:lnTo>
                  <a:pt x="8979408" y="0"/>
                </a:lnTo>
                <a:lnTo>
                  <a:pt x="8979408" y="5223082"/>
                </a:lnTo>
                <a:lnTo>
                  <a:pt x="0" y="5223082"/>
                </a:lnTo>
                <a:lnTo>
                  <a:pt x="0" y="0"/>
                </a:lnTo>
                <a:close/>
              </a:path>
            </a:pathLst>
          </a:custGeom>
          <a:blipFill>
            <a:blip r:embed="rId2"/>
            <a:stretch>
              <a:fillRect l="0" t="0" r="0" b="0"/>
            </a:stretch>
          </a:blipFill>
        </p:spPr>
      </p:sp>
      <p:sp>
        <p:nvSpPr>
          <p:cNvPr name="TextBox 22" id="22"/>
          <p:cNvSpPr txBox="true"/>
          <p:nvPr/>
        </p:nvSpPr>
        <p:spPr>
          <a:xfrm rot="0">
            <a:off x="6874425" y="-82550"/>
            <a:ext cx="526125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useContext()</a:t>
            </a:r>
          </a:p>
        </p:txBody>
      </p:sp>
      <p:sp>
        <p:nvSpPr>
          <p:cNvPr name="TextBox 23" id="23"/>
          <p:cNvSpPr txBox="true"/>
          <p:nvPr/>
        </p:nvSpPr>
        <p:spPr>
          <a:xfrm rot="0">
            <a:off x="1849229" y="1247203"/>
            <a:ext cx="15468299" cy="3590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Inter"/>
                <a:ea typeface="Inter"/>
                <a:cs typeface="Inter"/>
                <a:sym typeface="Inter"/>
              </a:rPr>
              <a:t>useContext() là một React Hook cho phép bạn lấy dữ liệu từ Context mà không cần phải truyền props qua nhiều cấp.</a:t>
            </a:r>
          </a:p>
          <a:p>
            <a:pPr algn="l" marL="734059" indent="-367030" lvl="1">
              <a:lnSpc>
                <a:spcPts val="4759"/>
              </a:lnSpc>
              <a:buFont typeface="Arial"/>
              <a:buChar char="•"/>
            </a:pPr>
            <a:r>
              <a:rPr lang="en-US" sz="3399">
                <a:solidFill>
                  <a:srgbClr val="000000"/>
                </a:solidFill>
                <a:latin typeface="Inter"/>
                <a:ea typeface="Inter"/>
                <a:cs typeface="Inter"/>
                <a:sym typeface="Inter"/>
              </a:rPr>
              <a:t>Giúp giảm bớt "prop drilling" (truyền props qua nhiều component con).</a:t>
            </a:r>
          </a:p>
          <a:p>
            <a:pPr algn="l" marL="734059" indent="-367030" lvl="1">
              <a:lnSpc>
                <a:spcPts val="4759"/>
              </a:lnSpc>
              <a:buFont typeface="Arial"/>
              <a:buChar char="•"/>
            </a:pPr>
            <a:r>
              <a:rPr lang="en-US" sz="3399">
                <a:solidFill>
                  <a:srgbClr val="000000"/>
                </a:solidFill>
                <a:latin typeface="Inter"/>
                <a:ea typeface="Inter"/>
                <a:cs typeface="Inter"/>
                <a:sym typeface="Inter"/>
              </a:rPr>
              <a:t>Được sử dụng cùng với Context API để chia sẻ trạng thái chung giữa các component trong ứng dụng.</a:t>
            </a:r>
          </a:p>
          <a:p>
            <a:pPr algn="l">
              <a:lnSpc>
                <a:spcPts val="4759"/>
              </a:lnSpc>
            </a:pP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32823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4250051"/>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0">
            <a:off x="12132955" y="6622718"/>
            <a:ext cx="4596322" cy="4596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7317527" y="1880298"/>
            <a:ext cx="779992" cy="779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682318" y="7931058"/>
            <a:ext cx="3744615" cy="3744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7109187"/>
            <a:ext cx="1028700" cy="3177813"/>
            <a:chOff x="0" y="0"/>
            <a:chExt cx="812800" cy="2510865"/>
          </a:xfrm>
        </p:grpSpPr>
        <p:sp>
          <p:nvSpPr>
            <p:cNvPr name="Freeform 23" id="2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24" id="2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259300" y="0"/>
            <a:ext cx="1028700" cy="10287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614284" y="2108196"/>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Laravel là một framework PHP mã nguồn mở được phát triển để giúp xây dựng các ứng dụng web nhanh chóng, bảo mật, và dễ bảo trì. Laravel tuân theo mô hình MVC (Model-View-Controller), giúp tách biệt các phần xử lý dữ liệu (Model), giao diện (View), và logic điều khiển (Controller), làm cho ứng dụng dễ dàng quản lý và phát triển.</a:t>
            </a:r>
          </a:p>
        </p:txBody>
      </p:sp>
      <p:sp>
        <p:nvSpPr>
          <p:cNvPr name="TextBox 29" id="29"/>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Khái niệm</a:t>
            </a:r>
          </a:p>
        </p:txBody>
      </p:sp>
      <p:sp>
        <p:nvSpPr>
          <p:cNvPr name="TextBox 30" id="30"/>
          <p:cNvSpPr txBox="true"/>
          <p:nvPr/>
        </p:nvSpPr>
        <p:spPr>
          <a:xfrm rot="0">
            <a:off x="2602754" y="4906188"/>
            <a:ext cx="14656546" cy="2305261"/>
          </a:xfrm>
          <a:prstGeom prst="rect">
            <a:avLst/>
          </a:prstGeom>
        </p:spPr>
        <p:txBody>
          <a:bodyPr anchor="t" rtlCol="false" tIns="0" lIns="0" bIns="0" rIns="0">
            <a:spAutoFit/>
          </a:bodyPr>
          <a:lstStyle/>
          <a:p>
            <a:pPr algn="just">
              <a:lnSpc>
                <a:spcPts val="3723"/>
              </a:lnSpc>
            </a:pPr>
            <a:r>
              <a:rPr lang="en-US" sz="2402">
                <a:solidFill>
                  <a:srgbClr val="000000"/>
                </a:solidFill>
                <a:latin typeface="Open Sans"/>
                <a:ea typeface="Open Sans"/>
                <a:cs typeface="Open Sans"/>
                <a:sym typeface="Open Sans"/>
              </a:rPr>
              <a:t>✅ Dễ học, dễ sử dụng</a:t>
            </a:r>
          </a:p>
          <a:p>
            <a:pPr algn="just">
              <a:lnSpc>
                <a:spcPts val="3723"/>
              </a:lnSpc>
            </a:pPr>
            <a:r>
              <a:rPr lang="en-US" sz="2402">
                <a:solidFill>
                  <a:srgbClr val="000000"/>
                </a:solidFill>
                <a:latin typeface="Open Sans"/>
                <a:ea typeface="Open Sans"/>
                <a:cs typeface="Open Sans"/>
                <a:sym typeface="Open Sans"/>
              </a:rPr>
              <a:t>✅ Cộng đồng lớn và nhiều tài liệu hỗ trợ</a:t>
            </a:r>
          </a:p>
          <a:p>
            <a:pPr algn="just">
              <a:lnSpc>
                <a:spcPts val="3723"/>
              </a:lnSpc>
            </a:pPr>
            <a:r>
              <a:rPr lang="en-US" sz="2402">
                <a:solidFill>
                  <a:srgbClr val="000000"/>
                </a:solidFill>
                <a:latin typeface="Open Sans"/>
                <a:ea typeface="Open Sans"/>
                <a:cs typeface="Open Sans"/>
                <a:sym typeface="Open Sans"/>
              </a:rPr>
              <a:t>✅ Bảo mật cao</a:t>
            </a:r>
          </a:p>
          <a:p>
            <a:pPr algn="just">
              <a:lnSpc>
                <a:spcPts val="3723"/>
              </a:lnSpc>
            </a:pPr>
            <a:r>
              <a:rPr lang="en-US" sz="2402">
                <a:solidFill>
                  <a:srgbClr val="000000"/>
                </a:solidFill>
                <a:latin typeface="Open Sans"/>
                <a:ea typeface="Open Sans"/>
                <a:cs typeface="Open Sans"/>
                <a:sym typeface="Open Sans"/>
              </a:rPr>
              <a:t>✅ Tích hợp sẵn nhiều tính năng hữu ích</a:t>
            </a:r>
          </a:p>
          <a:p>
            <a:pPr algn="just">
              <a:lnSpc>
                <a:spcPts val="3723"/>
              </a:lnSpc>
            </a:pPr>
            <a:r>
              <a:rPr lang="en-US" sz="2402">
                <a:solidFill>
                  <a:srgbClr val="000000"/>
                </a:solidFill>
                <a:latin typeface="Open Sans"/>
                <a:ea typeface="Open Sans"/>
                <a:cs typeface="Open Sans"/>
                <a:sym typeface="Open Sans"/>
              </a:rPr>
              <a:t>✅ Dễ bảo trì và mở rộng ứng dụng</a:t>
            </a:r>
          </a:p>
        </p:txBody>
      </p:sp>
      <p:sp>
        <p:nvSpPr>
          <p:cNvPr name="TextBox 31" id="31"/>
          <p:cNvSpPr txBox="true"/>
          <p:nvPr/>
        </p:nvSpPr>
        <p:spPr>
          <a:xfrm rot="0">
            <a:off x="2614284" y="4333644"/>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32" id="32"/>
          <p:cNvSpPr txBox="true"/>
          <p:nvPr/>
        </p:nvSpPr>
        <p:spPr>
          <a:xfrm rot="0">
            <a:off x="4323983" y="33878"/>
            <a:ext cx="969621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VỀ LARAVEL</a:t>
            </a:r>
          </a:p>
        </p:txBody>
      </p:sp>
      <p:sp>
        <p:nvSpPr>
          <p:cNvPr name="TextBox 33" id="33"/>
          <p:cNvSpPr txBox="true"/>
          <p:nvPr/>
        </p:nvSpPr>
        <p:spPr>
          <a:xfrm rot="0">
            <a:off x="2614284" y="7475914"/>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Nhược điểm</a:t>
            </a:r>
          </a:p>
        </p:txBody>
      </p:sp>
      <p:grpSp>
        <p:nvGrpSpPr>
          <p:cNvPr name="Group 34" id="34"/>
          <p:cNvGrpSpPr/>
          <p:nvPr/>
        </p:nvGrpSpPr>
        <p:grpSpPr>
          <a:xfrm rot="0">
            <a:off x="1693192" y="7392321"/>
            <a:ext cx="732337" cy="73233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36" id="3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sp>
        <p:nvSpPr>
          <p:cNvPr name="TextBox 37" id="37"/>
          <p:cNvSpPr txBox="true"/>
          <p:nvPr/>
        </p:nvSpPr>
        <p:spPr>
          <a:xfrm rot="0">
            <a:off x="2580204" y="8077032"/>
            <a:ext cx="13127593" cy="18103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 Hiệu suất thấp: Chậm hơn so với các framework nhẹ do nhiều tính năng tích hợp.</a:t>
            </a:r>
          </a:p>
          <a:p>
            <a:pPr algn="l">
              <a:lnSpc>
                <a:spcPts val="3640"/>
              </a:lnSpc>
            </a:pPr>
            <a:r>
              <a:rPr lang="en-US" sz="2600">
                <a:solidFill>
                  <a:srgbClr val="000000"/>
                </a:solidFill>
                <a:latin typeface="Inter"/>
                <a:ea typeface="Inter"/>
                <a:cs typeface="Inter"/>
                <a:sym typeface="Inter"/>
              </a:rPr>
              <a:t>🧩 Khó cho người mới: Nhiều tính năng phức tạp dễ gây choáng ngợp.</a:t>
            </a:r>
          </a:p>
          <a:p>
            <a:pPr algn="l">
              <a:lnSpc>
                <a:spcPts val="3640"/>
              </a:lnSpc>
            </a:pPr>
            <a:r>
              <a:rPr lang="en-US" sz="2600">
                <a:solidFill>
                  <a:srgbClr val="000000"/>
                </a:solidFill>
                <a:latin typeface="Inter"/>
                <a:ea typeface="Inter"/>
                <a:cs typeface="Inter"/>
                <a:sym typeface="Inter"/>
              </a:rPr>
              <a:t>💻 Cần cấu hình server tốt: Đòi hỏi server mạnh để chạy ổn định.</a:t>
            </a:r>
          </a:p>
          <a:p>
            <a:pPr algn="l">
              <a:lnSpc>
                <a:spcPts val="3640"/>
              </a:lnSpc>
            </a:pPr>
            <a:r>
              <a:rPr lang="en-US" sz="2600">
                <a:solidFill>
                  <a:srgbClr val="000000"/>
                </a:solidFill>
                <a:latin typeface="Inter"/>
                <a:ea typeface="Inter"/>
                <a:cs typeface="Inter"/>
                <a:sym typeface="Inter"/>
              </a:rPr>
              <a:t>⚙️ Phụ thuộc vào phiên bản PHP: Yêu cầu PHP phiên bản mới nhất.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5429066" cy="10287000"/>
            <a:chOff x="0" y="0"/>
            <a:chExt cx="7238755" cy="13716000"/>
          </a:xfrm>
        </p:grpSpPr>
        <p:pic>
          <p:nvPicPr>
            <p:cNvPr name="Picture 3" id="3"/>
            <p:cNvPicPr>
              <a:picLocks noChangeAspect="true"/>
            </p:cNvPicPr>
            <p:nvPr/>
          </p:nvPicPr>
          <p:blipFill>
            <a:blip r:embed="rId2"/>
            <a:srcRect l="34390" t="0" r="40145" b="0"/>
            <a:stretch>
              <a:fillRect/>
            </a:stretch>
          </p:blipFill>
          <p:spPr>
            <a:xfrm flipH="false" flipV="false">
              <a:off x="0" y="0"/>
              <a:ext cx="7238755" cy="13716000"/>
            </a:xfrm>
            <a:prstGeom prst="rect">
              <a:avLst/>
            </a:prstGeom>
          </p:spPr>
        </p:pic>
      </p:grpSp>
      <p:grpSp>
        <p:nvGrpSpPr>
          <p:cNvPr name="Group 4" id="4"/>
          <p:cNvGrpSpPr/>
          <p:nvPr/>
        </p:nvGrpSpPr>
        <p:grpSpPr>
          <a:xfrm rot="0">
            <a:off x="17259300"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028700" cy="3177813"/>
            <a:chOff x="0" y="0"/>
            <a:chExt cx="812800" cy="2510865"/>
          </a:xfrm>
        </p:grpSpPr>
        <p:sp>
          <p:nvSpPr>
            <p:cNvPr name="Freeform 8" id="8"/>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9" id="9"/>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297118" y="625126"/>
            <a:ext cx="5046523" cy="1244600"/>
          </a:xfrm>
          <a:prstGeom prst="rect">
            <a:avLst/>
          </a:prstGeom>
        </p:spPr>
        <p:txBody>
          <a:bodyPr anchor="t" rtlCol="false" tIns="0" lIns="0" bIns="0" rIns="0">
            <a:spAutoFit/>
          </a:bodyPr>
          <a:lstStyle/>
          <a:p>
            <a:pPr algn="l">
              <a:lnSpc>
                <a:spcPts val="9100"/>
              </a:lnSpc>
            </a:pPr>
            <a:r>
              <a:rPr lang="en-US" sz="6500" b="true">
                <a:solidFill>
                  <a:srgbClr val="000000"/>
                </a:solidFill>
                <a:latin typeface="Arial Bold"/>
                <a:ea typeface="Arial Bold"/>
                <a:cs typeface="Arial Bold"/>
                <a:sym typeface="Arial Bold"/>
              </a:rPr>
              <a:t>NỘI DUNG</a:t>
            </a:r>
          </a:p>
        </p:txBody>
      </p:sp>
      <p:grpSp>
        <p:nvGrpSpPr>
          <p:cNvPr name="Group 14" id="14"/>
          <p:cNvGrpSpPr/>
          <p:nvPr/>
        </p:nvGrpSpPr>
        <p:grpSpPr>
          <a:xfrm rot="0">
            <a:off x="7297118" y="2681541"/>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01</a:t>
              </a:r>
            </a:p>
          </p:txBody>
        </p:sp>
      </p:grpSp>
      <p:grpSp>
        <p:nvGrpSpPr>
          <p:cNvPr name="Group 17" id="17"/>
          <p:cNvGrpSpPr/>
          <p:nvPr/>
        </p:nvGrpSpPr>
        <p:grpSpPr>
          <a:xfrm rot="0">
            <a:off x="7297118" y="3862487"/>
            <a:ext cx="969409" cy="96940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9" id="19"/>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02</a:t>
              </a:r>
            </a:p>
          </p:txBody>
        </p:sp>
      </p:grpSp>
      <p:grpSp>
        <p:nvGrpSpPr>
          <p:cNvPr name="Group 20" id="20"/>
          <p:cNvGrpSpPr/>
          <p:nvPr/>
        </p:nvGrpSpPr>
        <p:grpSpPr>
          <a:xfrm rot="0">
            <a:off x="7297118" y="5043433"/>
            <a:ext cx="969409" cy="96940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2" id="22"/>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03</a:t>
              </a:r>
            </a:p>
          </p:txBody>
        </p:sp>
      </p:grpSp>
      <p:grpSp>
        <p:nvGrpSpPr>
          <p:cNvPr name="Group 23" id="23"/>
          <p:cNvGrpSpPr/>
          <p:nvPr/>
        </p:nvGrpSpPr>
        <p:grpSpPr>
          <a:xfrm rot="0">
            <a:off x="7297118" y="6224379"/>
            <a:ext cx="969409" cy="969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5" id="25"/>
            <p:cNvSpPr txBox="true"/>
            <p:nvPr/>
          </p:nvSpPr>
          <p:spPr>
            <a:xfrm>
              <a:off x="63500" y="-69850"/>
              <a:ext cx="685800" cy="819150"/>
            </a:xfrm>
            <a:prstGeom prst="rect">
              <a:avLst/>
            </a:prstGeom>
          </p:spPr>
          <p:txBody>
            <a:bodyPr anchor="ctr" rtlCol="false" tIns="44470" lIns="44470" bIns="44470" rIns="44470"/>
            <a:lstStyle/>
            <a:p>
              <a:pPr algn="ctr">
                <a:lnSpc>
                  <a:spcPts val="4759"/>
                </a:lnSpc>
              </a:pPr>
              <a:r>
                <a:rPr lang="en-US" b="true" sz="3399">
                  <a:solidFill>
                    <a:srgbClr val="FFFFFF"/>
                  </a:solidFill>
                  <a:latin typeface="Arial Bold"/>
                  <a:ea typeface="Arial Bold"/>
                  <a:cs typeface="Arial Bold"/>
                  <a:sym typeface="Arial Bold"/>
                </a:rPr>
                <a:t>04</a:t>
              </a:r>
            </a:p>
          </p:txBody>
        </p:sp>
      </p:grpSp>
      <p:grpSp>
        <p:nvGrpSpPr>
          <p:cNvPr name="Group 26" id="26"/>
          <p:cNvGrpSpPr/>
          <p:nvPr/>
        </p:nvGrpSpPr>
        <p:grpSpPr>
          <a:xfrm rot="0">
            <a:off x="15011231" y="1028700"/>
            <a:ext cx="1652841" cy="165284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4814124" y="816351"/>
            <a:ext cx="771724" cy="7717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2919457" y="8712072"/>
            <a:ext cx="3744615" cy="374461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8485829" y="2855095"/>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LÝ DO CHỌN ĐỀ TÀI</a:t>
            </a:r>
          </a:p>
        </p:txBody>
      </p:sp>
      <p:sp>
        <p:nvSpPr>
          <p:cNvPr name="TextBox 36" id="36"/>
          <p:cNvSpPr txBox="true"/>
          <p:nvPr/>
        </p:nvSpPr>
        <p:spPr>
          <a:xfrm rot="0">
            <a:off x="8485829" y="4036041"/>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LÝ THUYẾT NGHIÊN CỨU</a:t>
            </a:r>
          </a:p>
        </p:txBody>
      </p:sp>
      <p:sp>
        <p:nvSpPr>
          <p:cNvPr name="TextBox 37" id="37"/>
          <p:cNvSpPr txBox="true"/>
          <p:nvPr/>
        </p:nvSpPr>
        <p:spPr>
          <a:xfrm rot="0">
            <a:off x="8485829" y="5216987"/>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PHÂN TÍCH THIẾT KẾ HỆ THỐNG</a:t>
            </a:r>
          </a:p>
        </p:txBody>
      </p:sp>
      <p:sp>
        <p:nvSpPr>
          <p:cNvPr name="TextBox 38" id="38"/>
          <p:cNvSpPr txBox="true"/>
          <p:nvPr/>
        </p:nvSpPr>
        <p:spPr>
          <a:xfrm rot="0">
            <a:off x="8485829" y="6397933"/>
            <a:ext cx="735182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CÀI ĐẶT THỰC NGHIỆM VÀ DEMO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2132955" y="6622718"/>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7317527" y="1880298"/>
            <a:ext cx="779992" cy="7799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9914" y="0"/>
            <a:ext cx="1694792" cy="10287000"/>
            <a:chOff x="0" y="0"/>
            <a:chExt cx="446365" cy="2709333"/>
          </a:xfrm>
        </p:grpSpPr>
        <p:sp>
          <p:nvSpPr>
            <p:cNvPr name="Freeform 11" id="1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2" id="1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682318" y="7931058"/>
            <a:ext cx="3744615" cy="37446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259300" y="7109187"/>
            <a:ext cx="1028700" cy="3177813"/>
            <a:chOff x="0" y="0"/>
            <a:chExt cx="812800" cy="2510865"/>
          </a:xfrm>
        </p:grpSpPr>
        <p:sp>
          <p:nvSpPr>
            <p:cNvPr name="Freeform 17" id="17"/>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8" id="18"/>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7259300" y="0"/>
            <a:ext cx="1028700" cy="10287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3759199" y="1273176"/>
            <a:ext cx="12970079" cy="8134321"/>
          </a:xfrm>
          <a:custGeom>
            <a:avLst/>
            <a:gdLst/>
            <a:ahLst/>
            <a:cxnLst/>
            <a:rect r="r" b="b" t="t" l="l"/>
            <a:pathLst>
              <a:path h="8134321" w="12970079">
                <a:moveTo>
                  <a:pt x="0" y="0"/>
                </a:moveTo>
                <a:lnTo>
                  <a:pt x="12970079" y="0"/>
                </a:lnTo>
                <a:lnTo>
                  <a:pt x="12970079" y="8134321"/>
                </a:lnTo>
                <a:lnTo>
                  <a:pt x="0" y="8134321"/>
                </a:lnTo>
                <a:lnTo>
                  <a:pt x="0" y="0"/>
                </a:lnTo>
                <a:close/>
              </a:path>
            </a:pathLst>
          </a:custGeom>
          <a:blipFill>
            <a:blip r:embed="rId2"/>
            <a:stretch>
              <a:fillRect l="0" t="0" r="0" b="0"/>
            </a:stretch>
          </a:blipFill>
        </p:spPr>
      </p:sp>
      <p:sp>
        <p:nvSpPr>
          <p:cNvPr name="TextBox 23" id="23"/>
          <p:cNvSpPr txBox="true"/>
          <p:nvPr/>
        </p:nvSpPr>
        <p:spPr>
          <a:xfrm rot="0">
            <a:off x="6749703" y="-103187"/>
            <a:ext cx="5960507"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MÔ HÌNH MVC</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445331" y="72408"/>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192715" y="2052791"/>
            <a:ext cx="13451820" cy="23164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Quản lý các URL và liên kết chúng với controller.</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Giúp ứng dụng dễ mở rộng và bảo trì.</a:t>
            </a:r>
          </a:p>
          <a:p>
            <a:pPr algn="just">
              <a:lnSpc>
                <a:spcPts val="4680"/>
              </a:lnSpc>
            </a:pPr>
            <a:r>
              <a:rPr lang="en-US" sz="2600">
                <a:solidFill>
                  <a:srgbClr val="000000"/>
                </a:solidFill>
                <a:latin typeface="Open Sans"/>
                <a:ea typeface="Open Sans"/>
                <a:cs typeface="Open Sans"/>
                <a:sym typeface="Open Sans"/>
              </a:rPr>
              <a:t>Ví dụ:</a:t>
            </a:r>
          </a:p>
          <a:p>
            <a:pPr algn="just">
              <a:lnSpc>
                <a:spcPts val="4680"/>
              </a:lnSpc>
            </a:pPr>
            <a:r>
              <a:rPr lang="en-US" sz="2600">
                <a:solidFill>
                  <a:srgbClr val="000000"/>
                </a:solidFill>
                <a:latin typeface="Open Sans"/>
                <a:ea typeface="Open Sans"/>
                <a:cs typeface="Open Sans"/>
                <a:sym typeface="Open Sans"/>
              </a:rPr>
              <a:t> Route::get('/home', function () { return 'Welcome to Laravel!'; });</a:t>
            </a:r>
          </a:p>
        </p:txBody>
      </p:sp>
      <p:sp>
        <p:nvSpPr>
          <p:cNvPr name="TextBox 11" id="11"/>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Routing (Định tuyến)</a:t>
            </a:r>
          </a:p>
        </p:txBody>
      </p:sp>
      <p:sp>
        <p:nvSpPr>
          <p:cNvPr name="TextBox 12" id="12"/>
          <p:cNvSpPr txBox="true"/>
          <p:nvPr/>
        </p:nvSpPr>
        <p:spPr>
          <a:xfrm rot="0">
            <a:off x="2192715" y="101659"/>
            <a:ext cx="1480458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LARAVEL</a:t>
            </a:r>
          </a:p>
        </p:txBody>
      </p:sp>
      <p:grpSp>
        <p:nvGrpSpPr>
          <p:cNvPr name="Group 13" id="13"/>
          <p:cNvGrpSpPr/>
          <p:nvPr/>
        </p:nvGrpSpPr>
        <p:grpSpPr>
          <a:xfrm rot="0">
            <a:off x="1178631" y="4483571"/>
            <a:ext cx="732337" cy="732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6" id="16"/>
          <p:cNvSpPr txBox="true"/>
          <p:nvPr/>
        </p:nvSpPr>
        <p:spPr>
          <a:xfrm rot="0">
            <a:off x="2192715" y="4983716"/>
            <a:ext cx="13451820" cy="23164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Lớp trung gian xử lý yêu cầu (request) trước khi đến controller.</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Dùng để bảo mật, kiểm tra quyền truy cập, xác thực.</a:t>
            </a:r>
          </a:p>
          <a:p>
            <a:pPr algn="just">
              <a:lnSpc>
                <a:spcPts val="4680"/>
              </a:lnSpc>
            </a:pPr>
            <a:r>
              <a:rPr lang="en-US" sz="2600">
                <a:solidFill>
                  <a:srgbClr val="000000"/>
                </a:solidFill>
                <a:latin typeface="Open Sans"/>
                <a:ea typeface="Open Sans"/>
                <a:cs typeface="Open Sans"/>
                <a:sym typeface="Open Sans"/>
              </a:rPr>
              <a:t>Ví dụ: Middleware kiểm tra người dùng đã đăng nhập:</a:t>
            </a:r>
          </a:p>
          <a:p>
            <a:pPr algn="just">
              <a:lnSpc>
                <a:spcPts val="4680"/>
              </a:lnSpc>
            </a:pPr>
            <a:r>
              <a:rPr lang="en-US" sz="2600">
                <a:solidFill>
                  <a:srgbClr val="000000"/>
                </a:solidFill>
                <a:latin typeface="Open Sans"/>
                <a:ea typeface="Open Sans"/>
                <a:cs typeface="Open Sans"/>
                <a:sym typeface="Open Sans"/>
              </a:rPr>
              <a:t>       php artisan make:middleware CheckAuth</a:t>
            </a:r>
          </a:p>
        </p:txBody>
      </p:sp>
      <p:sp>
        <p:nvSpPr>
          <p:cNvPr name="TextBox 17" id="17"/>
          <p:cNvSpPr txBox="true"/>
          <p:nvPr/>
        </p:nvSpPr>
        <p:spPr>
          <a:xfrm rot="0">
            <a:off x="2099722" y="4538589"/>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Middleware</a:t>
            </a:r>
          </a:p>
        </p:txBody>
      </p:sp>
      <p:grpSp>
        <p:nvGrpSpPr>
          <p:cNvPr name="Group 18" id="18"/>
          <p:cNvGrpSpPr/>
          <p:nvPr/>
        </p:nvGrpSpPr>
        <p:grpSpPr>
          <a:xfrm rot="0">
            <a:off x="1249461" y="7300195"/>
            <a:ext cx="732337" cy="73233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sp>
        <p:nvSpPr>
          <p:cNvPr name="TextBox 21" id="21"/>
          <p:cNvSpPr txBox="true"/>
          <p:nvPr/>
        </p:nvSpPr>
        <p:spPr>
          <a:xfrm rot="0">
            <a:off x="2192715" y="7368558"/>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Eloquent ORM</a:t>
            </a:r>
          </a:p>
        </p:txBody>
      </p:sp>
      <p:sp>
        <p:nvSpPr>
          <p:cNvPr name="TextBox 22" id="22"/>
          <p:cNvSpPr txBox="true"/>
          <p:nvPr/>
        </p:nvSpPr>
        <p:spPr>
          <a:xfrm rot="0">
            <a:off x="2099722" y="7872095"/>
            <a:ext cx="11786354" cy="226758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Inter"/>
                <a:ea typeface="Inter"/>
                <a:cs typeface="Inter"/>
                <a:sym typeface="Inter"/>
              </a:rPr>
              <a:t>Cung cấp các</a:t>
            </a:r>
            <a:r>
              <a:rPr lang="en-US" sz="2600">
                <a:solidFill>
                  <a:srgbClr val="000000"/>
                </a:solidFill>
                <a:latin typeface="Inter"/>
                <a:ea typeface="Inter"/>
                <a:cs typeface="Inter"/>
                <a:sym typeface="Inter"/>
              </a:rPr>
              <a:t>h làm việc với cơ sở dữ liệu theo mô hình hướng đối tượng.</a:t>
            </a:r>
          </a:p>
          <a:p>
            <a:pPr algn="l" marL="561341" indent="-280670" lvl="1">
              <a:lnSpc>
                <a:spcPts val="3640"/>
              </a:lnSpc>
              <a:buFont typeface="Arial"/>
              <a:buChar char="•"/>
            </a:pPr>
            <a:r>
              <a:rPr lang="en-US" sz="2600">
                <a:solidFill>
                  <a:srgbClr val="000000"/>
                </a:solidFill>
                <a:latin typeface="Inter"/>
                <a:ea typeface="Inter"/>
                <a:cs typeface="Inter"/>
                <a:sym typeface="Inter"/>
              </a:rPr>
              <a:t>Dễ dàng thực hiện CRUD (Create, Read, Update, Delete).</a:t>
            </a:r>
          </a:p>
          <a:p>
            <a:pPr algn="l">
              <a:lnSpc>
                <a:spcPts val="3640"/>
              </a:lnSpc>
            </a:pPr>
            <a:r>
              <a:rPr lang="en-US" sz="2600">
                <a:solidFill>
                  <a:srgbClr val="000000"/>
                </a:solidFill>
                <a:latin typeface="Inter"/>
                <a:ea typeface="Inter"/>
                <a:cs typeface="Inter"/>
                <a:sym typeface="Inter"/>
              </a:rPr>
              <a:t>Ví dụ:</a:t>
            </a:r>
          </a:p>
          <a:p>
            <a:pPr algn="l">
              <a:lnSpc>
                <a:spcPts val="3640"/>
              </a:lnSpc>
            </a:pPr>
            <a:r>
              <a:rPr lang="en-US" sz="2600">
                <a:solidFill>
                  <a:srgbClr val="000000"/>
                </a:solidFill>
                <a:latin typeface="Inter"/>
                <a:ea typeface="Inter"/>
                <a:cs typeface="Inter"/>
                <a:sym typeface="Inter"/>
              </a:rPr>
              <a:t>$user = User::find(1); // Tìm người dùng có ID = 1</a:t>
            </a:r>
          </a:p>
          <a:p>
            <a:pPr algn="l">
              <a:lnSpc>
                <a:spcPts val="3640"/>
              </a:lnSpc>
            </a:pPr>
            <a:r>
              <a:rPr lang="en-US" sz="2600">
                <a:solidFill>
                  <a:srgbClr val="000000"/>
                </a:solidFill>
                <a:latin typeface="Inter"/>
                <a:ea typeface="Inter"/>
                <a:cs typeface="Inter"/>
                <a:sym typeface="Inter"/>
              </a:rPr>
              <a:t>$user-&gt;name = 'John'; $user-&gt;save();</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04</a:t>
              </a:r>
            </a:p>
          </p:txBody>
        </p:sp>
      </p:grpSp>
      <p:grpSp>
        <p:nvGrpSpPr>
          <p:cNvPr name="Group 7" id="7"/>
          <p:cNvGrpSpPr/>
          <p:nvPr/>
        </p:nvGrpSpPr>
        <p:grpSpPr>
          <a:xfrm rot="0">
            <a:off x="-445331" y="-16909"/>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192715" y="2052791"/>
            <a:ext cx="10082303" cy="2316480"/>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Quản lý cấu trúc cơ sở dữ liệu (tạo bảng, chỉnh sửa cột).</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Giúp phiên bản hóa cơ sở dữ liệu khi làm việc theo nhóm.</a:t>
            </a:r>
          </a:p>
          <a:p>
            <a:pPr algn="just">
              <a:lnSpc>
                <a:spcPts val="4680"/>
              </a:lnSpc>
            </a:pPr>
            <a:r>
              <a:rPr lang="en-US" sz="2600">
                <a:solidFill>
                  <a:srgbClr val="000000"/>
                </a:solidFill>
                <a:latin typeface="Open Sans"/>
                <a:ea typeface="Open Sans"/>
                <a:cs typeface="Open Sans"/>
                <a:sym typeface="Open Sans"/>
              </a:rPr>
              <a:t>Ví dụ:</a:t>
            </a:r>
          </a:p>
          <a:p>
            <a:pPr algn="just">
              <a:lnSpc>
                <a:spcPts val="4680"/>
              </a:lnSpc>
            </a:pPr>
            <a:r>
              <a:rPr lang="en-US" sz="2600">
                <a:solidFill>
                  <a:srgbClr val="000000"/>
                </a:solidFill>
                <a:latin typeface="Open Sans"/>
                <a:ea typeface="Open Sans"/>
                <a:cs typeface="Open Sans"/>
                <a:sym typeface="Open Sans"/>
              </a:rPr>
              <a:t> php artisan make:migration create_products_table</a:t>
            </a:r>
          </a:p>
        </p:txBody>
      </p:sp>
      <p:sp>
        <p:nvSpPr>
          <p:cNvPr name="TextBox 11" id="11"/>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Migration</a:t>
            </a:r>
          </a:p>
        </p:txBody>
      </p:sp>
      <p:sp>
        <p:nvSpPr>
          <p:cNvPr name="TextBox 12" id="12"/>
          <p:cNvSpPr txBox="true"/>
          <p:nvPr/>
        </p:nvSpPr>
        <p:spPr>
          <a:xfrm rot="0">
            <a:off x="2192715" y="101659"/>
            <a:ext cx="1480458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LARAVEL</a:t>
            </a:r>
          </a:p>
        </p:txBody>
      </p:sp>
      <p:grpSp>
        <p:nvGrpSpPr>
          <p:cNvPr name="Group 13" id="13"/>
          <p:cNvGrpSpPr/>
          <p:nvPr/>
        </p:nvGrpSpPr>
        <p:grpSpPr>
          <a:xfrm rot="0">
            <a:off x="1178631" y="4483571"/>
            <a:ext cx="732337" cy="732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sp>
        <p:nvSpPr>
          <p:cNvPr name="TextBox 16" id="16"/>
          <p:cNvSpPr txBox="true"/>
          <p:nvPr/>
        </p:nvSpPr>
        <p:spPr>
          <a:xfrm rot="0">
            <a:off x="2192715" y="4983716"/>
            <a:ext cx="13451820" cy="172593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Seeding là quá trình nhập dữ liệu mẫu vào cơ sở dữ liệu của ứng dụng Laravel. Điều này rất hữu ích khi bạn cần tạo dữ liệu giả lập cho quá trình phát triển và kiểm thử hoặc khi muốn tự động điền dữ liệu vào bảng cơ sở dữ liệu.</a:t>
            </a:r>
          </a:p>
        </p:txBody>
      </p:sp>
      <p:sp>
        <p:nvSpPr>
          <p:cNvPr name="TextBox 17" id="17"/>
          <p:cNvSpPr txBox="true"/>
          <p:nvPr/>
        </p:nvSpPr>
        <p:spPr>
          <a:xfrm rot="0">
            <a:off x="2099722" y="4538589"/>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Seeding</a:t>
            </a:r>
          </a:p>
        </p:txBody>
      </p:sp>
      <p:sp>
        <p:nvSpPr>
          <p:cNvPr name="TextBox 18" id="18"/>
          <p:cNvSpPr txBox="true"/>
          <p:nvPr/>
        </p:nvSpPr>
        <p:spPr>
          <a:xfrm rot="0">
            <a:off x="2192715" y="7100170"/>
            <a:ext cx="13451820" cy="4387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php artisan make:seeder UsersTableSeeder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445331" y="-16909"/>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360892" y="5126591"/>
            <a:ext cx="12626915" cy="3472402"/>
          </a:xfrm>
          <a:custGeom>
            <a:avLst/>
            <a:gdLst/>
            <a:ahLst/>
            <a:cxnLst/>
            <a:rect r="r" b="b" t="t" l="l"/>
            <a:pathLst>
              <a:path h="3472402" w="12626915">
                <a:moveTo>
                  <a:pt x="0" y="0"/>
                </a:moveTo>
                <a:lnTo>
                  <a:pt x="12626914" y="0"/>
                </a:lnTo>
                <a:lnTo>
                  <a:pt x="12626914" y="3472401"/>
                </a:lnTo>
                <a:lnTo>
                  <a:pt x="0" y="3472401"/>
                </a:lnTo>
                <a:lnTo>
                  <a:pt x="0" y="0"/>
                </a:lnTo>
                <a:close/>
              </a:path>
            </a:pathLst>
          </a:custGeom>
          <a:blipFill>
            <a:blip r:embed="rId2"/>
            <a:stretch>
              <a:fillRect l="0" t="0" r="0" b="0"/>
            </a:stretch>
          </a:blipFill>
        </p:spPr>
      </p:sp>
      <p:sp>
        <p:nvSpPr>
          <p:cNvPr name="TextBox 8" id="8"/>
          <p:cNvSpPr txBox="true"/>
          <p:nvPr/>
        </p:nvSpPr>
        <p:spPr>
          <a:xfrm rot="0">
            <a:off x="2013997" y="1527873"/>
            <a:ext cx="704427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API là gì? Vì sao phải test API?</a:t>
            </a:r>
          </a:p>
        </p:txBody>
      </p:sp>
      <p:sp>
        <p:nvSpPr>
          <p:cNvPr name="TextBox 9" id="9"/>
          <p:cNvSpPr txBox="true"/>
          <p:nvPr/>
        </p:nvSpPr>
        <p:spPr>
          <a:xfrm rot="0">
            <a:off x="4491157" y="101659"/>
            <a:ext cx="10207705"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VỀ POSTMAN</a:t>
            </a:r>
          </a:p>
        </p:txBody>
      </p:sp>
      <p:sp>
        <p:nvSpPr>
          <p:cNvPr name="TextBox 10" id="10"/>
          <p:cNvSpPr txBox="true"/>
          <p:nvPr/>
        </p:nvSpPr>
        <p:spPr>
          <a:xfrm rot="0">
            <a:off x="2099722" y="2167091"/>
            <a:ext cx="14783165"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API (Application Programming Interface) là tập hợp các quy tắc cho phép phần mềm giao tiếp và trao đổi dữ liệu với nhau. Test API là cần thiết để kiểm tra tính chính xác và hiệu quả của giao tiếp giữa server và client, đặc biệt khi phần client chưa hoàn thiện. Việc test API giúp xác định lỗi giữa server và client nhanh chóng, đảm bảo dữ liệu và logic đúng trước khi hoàn thiện ứng dụng.</a:t>
            </a:r>
          </a:p>
        </p:txBody>
      </p:sp>
      <p:grpSp>
        <p:nvGrpSpPr>
          <p:cNvPr name="Group 11" id="11"/>
          <p:cNvGrpSpPr/>
          <p:nvPr/>
        </p:nvGrpSpPr>
        <p:grpSpPr>
          <a:xfrm rot="5400000">
            <a:off x="17317527" y="1880298"/>
            <a:ext cx="779992" cy="77999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259300" y="7109187"/>
            <a:ext cx="1028700" cy="3177813"/>
            <a:chOff x="0" y="0"/>
            <a:chExt cx="812800" cy="2510865"/>
          </a:xfrm>
        </p:grpSpPr>
        <p:sp>
          <p:nvSpPr>
            <p:cNvPr name="Freeform 15" id="1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6" id="1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259300" y="0"/>
            <a:ext cx="1028700" cy="10287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32823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693192" y="4250051"/>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0" id="10"/>
          <p:cNvGrpSpPr/>
          <p:nvPr/>
        </p:nvGrpSpPr>
        <p:grpSpPr>
          <a:xfrm rot="0">
            <a:off x="12132955" y="6622718"/>
            <a:ext cx="4596322" cy="45963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17317527" y="1880298"/>
            <a:ext cx="779992" cy="779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682318" y="7931058"/>
            <a:ext cx="3744615" cy="37446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7109187"/>
            <a:ext cx="1028700" cy="3177813"/>
            <a:chOff x="0" y="0"/>
            <a:chExt cx="812800" cy="2510865"/>
          </a:xfrm>
        </p:grpSpPr>
        <p:sp>
          <p:nvSpPr>
            <p:cNvPr name="Freeform 23" id="2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24" id="2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259300" y="0"/>
            <a:ext cx="1028700" cy="10287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614284" y="2015078"/>
            <a:ext cx="14306397" cy="199898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Postman là một công cụ phổ biến dùng để phát triển và kiểm thử API. Ban đầu, nó được phát triển như một tiện ích mở rộng của Google Chrome, nhưng hiện tại đã trở thành một ứng dụng độc lập với nhiều tính năng mạnh mẽ, hỗ trợ lập trình viên và tester dễ dàng gửi yêu cầu HTTP và nhận phản hồi từ API trong quá trình phát triển.</a:t>
            </a:r>
          </a:p>
        </p:txBody>
      </p:sp>
      <p:sp>
        <p:nvSpPr>
          <p:cNvPr name="TextBox 29" id="29"/>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Khái niệm</a:t>
            </a:r>
          </a:p>
        </p:txBody>
      </p:sp>
      <p:sp>
        <p:nvSpPr>
          <p:cNvPr name="TextBox 30" id="30"/>
          <p:cNvSpPr txBox="true"/>
          <p:nvPr/>
        </p:nvSpPr>
        <p:spPr>
          <a:xfrm rot="0">
            <a:off x="2602754" y="4906188"/>
            <a:ext cx="14656546" cy="1838092"/>
          </a:xfrm>
          <a:prstGeom prst="rect">
            <a:avLst/>
          </a:prstGeom>
        </p:spPr>
        <p:txBody>
          <a:bodyPr anchor="t" rtlCol="false" tIns="0" lIns="0" bIns="0" rIns="0">
            <a:spAutoFit/>
          </a:bodyPr>
          <a:lstStyle/>
          <a:p>
            <a:pPr algn="just">
              <a:lnSpc>
                <a:spcPts val="3723"/>
              </a:lnSpc>
            </a:pPr>
            <a:r>
              <a:rPr lang="en-US" sz="2402">
                <a:solidFill>
                  <a:srgbClr val="000000"/>
                </a:solidFill>
                <a:latin typeface="Open Sans"/>
                <a:ea typeface="Open Sans"/>
                <a:cs typeface="Open Sans"/>
                <a:sym typeface="Open Sans"/>
              </a:rPr>
              <a:t>✅ Dễ sử dụng: Giao diện thân thiện, dễ làm quen.</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Tính năng phong phú: Hỗ trợ gửi yêu cầu HTTP, kiểm thử tự động, mock server, tạo tài liệu API.</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Quản lý Collection: Tổ chức, chia sẻ và tái sử dụng các yêu cầu.</a:t>
            </a:r>
          </a:p>
          <a:p>
            <a:pPr algn="just">
              <a:lnSpc>
                <a:spcPts val="3723"/>
              </a:lnSpc>
            </a:pPr>
            <a:r>
              <a:rPr lang="en-US" sz="2402">
                <a:solidFill>
                  <a:srgbClr val="000000"/>
                </a:solidFill>
                <a:latin typeface="Open Sans"/>
                <a:ea typeface="Open Sans"/>
                <a:cs typeface="Open Sans"/>
                <a:sym typeface="Open Sans"/>
              </a:rPr>
              <a:t>✅ </a:t>
            </a:r>
            <a:r>
              <a:rPr lang="en-US" sz="2402">
                <a:solidFill>
                  <a:srgbClr val="000000"/>
                </a:solidFill>
                <a:latin typeface="Open Sans"/>
                <a:ea typeface="Open Sans"/>
                <a:cs typeface="Open Sans"/>
                <a:sym typeface="Open Sans"/>
              </a:rPr>
              <a:t>Kiểm thử tự động: Viết script kiểm thử, phát hiện lỗi nhanh chóng.</a:t>
            </a:r>
          </a:p>
        </p:txBody>
      </p:sp>
      <p:sp>
        <p:nvSpPr>
          <p:cNvPr name="TextBox 31" id="31"/>
          <p:cNvSpPr txBox="true"/>
          <p:nvPr/>
        </p:nvSpPr>
        <p:spPr>
          <a:xfrm rot="0">
            <a:off x="2614284" y="4333644"/>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32" id="32"/>
          <p:cNvSpPr txBox="true"/>
          <p:nvPr/>
        </p:nvSpPr>
        <p:spPr>
          <a:xfrm rot="0">
            <a:off x="4674860" y="33878"/>
            <a:ext cx="8994457"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POSTMAN</a:t>
            </a:r>
          </a:p>
        </p:txBody>
      </p:sp>
      <p:sp>
        <p:nvSpPr>
          <p:cNvPr name="TextBox 33" id="33"/>
          <p:cNvSpPr txBox="true"/>
          <p:nvPr/>
        </p:nvSpPr>
        <p:spPr>
          <a:xfrm rot="0">
            <a:off x="2614284" y="706599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Nhược điểm</a:t>
            </a:r>
          </a:p>
        </p:txBody>
      </p:sp>
      <p:grpSp>
        <p:nvGrpSpPr>
          <p:cNvPr name="Group 34" id="34"/>
          <p:cNvGrpSpPr/>
          <p:nvPr/>
        </p:nvGrpSpPr>
        <p:grpSpPr>
          <a:xfrm rot="0">
            <a:off x="1693192" y="6982405"/>
            <a:ext cx="732337" cy="73233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36" id="3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sp>
        <p:nvSpPr>
          <p:cNvPr name="TextBox 37" id="37"/>
          <p:cNvSpPr txBox="true"/>
          <p:nvPr/>
        </p:nvSpPr>
        <p:spPr>
          <a:xfrm rot="0">
            <a:off x="2602754" y="7734700"/>
            <a:ext cx="12403931"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 Hiệu suất: Chậm khi làm việc với collection lớn.</a:t>
            </a:r>
          </a:p>
          <a:p>
            <a:pPr algn="l">
              <a:lnSpc>
                <a:spcPts val="3640"/>
              </a:lnSpc>
            </a:pPr>
            <a:r>
              <a:rPr lang="en-US" sz="2600">
                <a:solidFill>
                  <a:srgbClr val="000000"/>
                </a:solidFill>
                <a:latin typeface="Inter"/>
                <a:ea typeface="Inter"/>
                <a:cs typeface="Inter"/>
                <a:sym typeface="Inter"/>
              </a:rPr>
              <a:t>💸 Phiên bản miễn phí có hạn chế: Một số tính năng chỉ có ở phiên bản trả phí.</a:t>
            </a:r>
          </a:p>
          <a:p>
            <a:pPr algn="l">
              <a:lnSpc>
                <a:spcPts val="3640"/>
              </a:lnSpc>
            </a:pPr>
            <a:r>
              <a:rPr lang="en-US" sz="2600">
                <a:solidFill>
                  <a:srgbClr val="000000"/>
                </a:solidFill>
                <a:latin typeface="Inter"/>
                <a:ea typeface="Inter"/>
                <a:cs typeface="Inter"/>
                <a:sym typeface="Inter"/>
              </a:rPr>
              <a:t>🌐 Yêu cầu kết nối internet: Một số tính năng cần internet để hoạt động.</a:t>
            </a:r>
          </a:p>
          <a:p>
            <a:pPr algn="l">
              <a:lnSpc>
                <a:spcPts val="3640"/>
              </a:lnSpc>
            </a:pPr>
            <a:r>
              <a:rPr lang="en-US" sz="2600">
                <a:solidFill>
                  <a:srgbClr val="000000"/>
                </a:solidFill>
                <a:latin typeface="Inter"/>
                <a:ea typeface="Inter"/>
                <a:cs typeface="Inter"/>
                <a:sym typeface="Inter"/>
              </a:rPr>
              <a:t>🔧 Quản lý biến phức tạp: Quản lý nhiều biến và môi trường có thể khó khăn.</a:t>
            </a:r>
          </a:p>
          <a:p>
            <a:pPr algn="l">
              <a:lnSpc>
                <a:spcPts val="3640"/>
              </a:lnSpc>
            </a:pPr>
            <a:r>
              <a:rPr lang="en-US" sz="2600">
                <a:solidFill>
                  <a:srgbClr val="000000"/>
                </a:solidFill>
                <a:latin typeface="Inter"/>
                <a:ea typeface="Inter"/>
                <a:cs typeface="Inter"/>
                <a:sym typeface="Inter"/>
              </a:rPr>
              <a:t>🧩 Khó kiểm thử API phức tạp: Cần kiến thức chuyên sâu cho các API phức tạp.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84878" y="2660289"/>
            <a:ext cx="16174422" cy="6506462"/>
          </a:xfrm>
          <a:custGeom>
            <a:avLst/>
            <a:gdLst/>
            <a:ahLst/>
            <a:cxnLst/>
            <a:rect r="r" b="b" t="t" l="l"/>
            <a:pathLst>
              <a:path h="6506462" w="16174422">
                <a:moveTo>
                  <a:pt x="0" y="0"/>
                </a:moveTo>
                <a:lnTo>
                  <a:pt x="16174422" y="0"/>
                </a:lnTo>
                <a:lnTo>
                  <a:pt x="16174422" y="6506462"/>
                </a:lnTo>
                <a:lnTo>
                  <a:pt x="0" y="6506462"/>
                </a:lnTo>
                <a:lnTo>
                  <a:pt x="0" y="0"/>
                </a:lnTo>
                <a:close/>
              </a:path>
            </a:pathLst>
          </a:custGeom>
          <a:blipFill>
            <a:blip r:embed="rId2"/>
            <a:stretch>
              <a:fillRect l="-441" t="0" r="-441" b="0"/>
            </a:stretch>
          </a:blipFill>
        </p:spPr>
      </p:sp>
      <p:grpSp>
        <p:nvGrpSpPr>
          <p:cNvPr name="Group 11" id="11"/>
          <p:cNvGrpSpPr/>
          <p:nvPr/>
        </p:nvGrpSpPr>
        <p:grpSpPr>
          <a:xfrm rot="0">
            <a:off x="17259300" y="7109187"/>
            <a:ext cx="1028700" cy="3177813"/>
            <a:chOff x="0" y="0"/>
            <a:chExt cx="812800" cy="2510865"/>
          </a:xfrm>
        </p:grpSpPr>
        <p:sp>
          <p:nvSpPr>
            <p:cNvPr name="Freeform 12" id="12"/>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3" id="13"/>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259300" y="0"/>
            <a:ext cx="1028700" cy="10287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93192" y="1328234"/>
            <a:ext cx="732337" cy="7323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655780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usecase  khách hàng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3917283" y="1507078"/>
            <a:ext cx="11473175" cy="8719613"/>
          </a:xfrm>
          <a:custGeom>
            <a:avLst/>
            <a:gdLst/>
            <a:ahLst/>
            <a:cxnLst/>
            <a:rect r="r" b="b" t="t" l="l"/>
            <a:pathLst>
              <a:path h="8719613" w="11473175">
                <a:moveTo>
                  <a:pt x="0" y="0"/>
                </a:moveTo>
                <a:lnTo>
                  <a:pt x="11473176" y="0"/>
                </a:lnTo>
                <a:lnTo>
                  <a:pt x="11473176" y="8719613"/>
                </a:lnTo>
                <a:lnTo>
                  <a:pt x="0" y="8719613"/>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655780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usecase quản trị</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3035129" y="1507078"/>
            <a:ext cx="13079450" cy="8763232"/>
          </a:xfrm>
          <a:custGeom>
            <a:avLst/>
            <a:gdLst/>
            <a:ahLst/>
            <a:cxnLst/>
            <a:rect r="r" b="b" t="t" l="l"/>
            <a:pathLst>
              <a:path h="8763232" w="13079450">
                <a:moveTo>
                  <a:pt x="0" y="0"/>
                </a:moveTo>
                <a:lnTo>
                  <a:pt x="13079450" y="0"/>
                </a:lnTo>
                <a:lnTo>
                  <a:pt x="13079450" y="8763231"/>
                </a:lnTo>
                <a:lnTo>
                  <a:pt x="0" y="8763231"/>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lớp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5815017" y="1145128"/>
            <a:ext cx="9535199" cy="9141872"/>
          </a:xfrm>
          <a:custGeom>
            <a:avLst/>
            <a:gdLst/>
            <a:ahLst/>
            <a:cxnLst/>
            <a:rect r="r" b="b" t="t" l="l"/>
            <a:pathLst>
              <a:path h="9141872" w="9535199">
                <a:moveTo>
                  <a:pt x="0" y="0"/>
                </a:moveTo>
                <a:lnTo>
                  <a:pt x="9535199" y="0"/>
                </a:lnTo>
                <a:lnTo>
                  <a:pt x="9535199" y="9141872"/>
                </a:lnTo>
                <a:lnTo>
                  <a:pt x="0" y="9141872"/>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hoạt động quản lí sản phẩm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8117928" y="1145128"/>
            <a:ext cx="5725098" cy="9141872"/>
          </a:xfrm>
          <a:custGeom>
            <a:avLst/>
            <a:gdLst/>
            <a:ahLst/>
            <a:cxnLst/>
            <a:rect r="r" b="b" t="t" l="l"/>
            <a:pathLst>
              <a:path h="9141872" w="5725098">
                <a:moveTo>
                  <a:pt x="0" y="0"/>
                </a:moveTo>
                <a:lnTo>
                  <a:pt x="5725098" y="0"/>
                </a:lnTo>
                <a:lnTo>
                  <a:pt x="5725098" y="9141872"/>
                </a:lnTo>
                <a:lnTo>
                  <a:pt x="0" y="9141872"/>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hoạt động quản lí đơn hàng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802187" y="6638384"/>
            <a:ext cx="4596322" cy="45963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5779971" y="3548789"/>
            <a:ext cx="1479329" cy="147932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5324660" y="9048119"/>
            <a:ext cx="596043" cy="5960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09914" y="0"/>
            <a:ext cx="1694792" cy="10287000"/>
            <a:chOff x="0" y="0"/>
            <a:chExt cx="446365" cy="2709333"/>
          </a:xfrm>
        </p:grpSpPr>
        <p:sp>
          <p:nvSpPr>
            <p:cNvPr name="Freeform 17" id="1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8" id="1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408889" y="209509"/>
            <a:ext cx="8035171"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LÝ DO CHỌN ĐỀ TÀI</a:t>
            </a:r>
          </a:p>
        </p:txBody>
      </p:sp>
      <p:grpSp>
        <p:nvGrpSpPr>
          <p:cNvPr name="Group 20" id="20"/>
          <p:cNvGrpSpPr/>
          <p:nvPr/>
        </p:nvGrpSpPr>
        <p:grpSpPr>
          <a:xfrm rot="0">
            <a:off x="17259300" y="0"/>
            <a:ext cx="1028700" cy="10287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42356" y="1455896"/>
            <a:ext cx="16902688" cy="8199755"/>
          </a:xfrm>
          <a:prstGeom prst="rect">
            <a:avLst/>
          </a:prstGeom>
        </p:spPr>
        <p:txBody>
          <a:bodyPr anchor="t" rtlCol="false" tIns="0" lIns="0" bIns="0" rIns="0">
            <a:spAutoFit/>
          </a:bodyPr>
          <a:lstStyle/>
          <a:p>
            <a:pPr algn="l" marL="734059" indent="-367030" lvl="1">
              <a:lnSpc>
                <a:spcPts val="5439"/>
              </a:lnSpc>
              <a:buFont typeface="Arial"/>
              <a:buChar char="•"/>
            </a:pPr>
            <a:r>
              <a:rPr lang="en-US" sz="3399">
                <a:solidFill>
                  <a:srgbClr val="000000"/>
                </a:solidFill>
                <a:latin typeface="Inter"/>
                <a:ea typeface="Inter"/>
                <a:cs typeface="Inter"/>
                <a:sym typeface="Inter"/>
              </a:rPr>
              <a:t>Đề tài mang tín</a:t>
            </a:r>
            <a:r>
              <a:rPr lang="en-US" sz="3399">
                <a:solidFill>
                  <a:srgbClr val="000000"/>
                </a:solidFill>
                <a:latin typeface="Inter"/>
                <a:ea typeface="Inter"/>
                <a:cs typeface="Inter"/>
                <a:sym typeface="Inter"/>
              </a:rPr>
              <a:t>h thực tiễn, đáp ứng nhu cầu mua sắm cây cảnh trực tuyến ngày càng tăng.</a:t>
            </a:r>
          </a:p>
          <a:p>
            <a:pPr algn="l" marL="734059" indent="-367030" lvl="1">
              <a:lnSpc>
                <a:spcPts val="5439"/>
              </a:lnSpc>
              <a:buFont typeface="Arial"/>
              <a:buChar char="•"/>
            </a:pPr>
            <a:r>
              <a:rPr lang="en-US" sz="3399">
                <a:solidFill>
                  <a:srgbClr val="000000"/>
                </a:solidFill>
                <a:latin typeface="Inter"/>
                <a:ea typeface="Inter"/>
                <a:cs typeface="Inter"/>
                <a:sym typeface="Inter"/>
              </a:rPr>
              <a:t>Ứng dụng các công nghệ hiện đại như ReactJS, Laravel, và TailwindCSS giúp tối ưu giao diện, tốc độ và trải nghiệm người dùng.</a:t>
            </a:r>
          </a:p>
          <a:p>
            <a:pPr algn="l" marL="734059" indent="-367030" lvl="1">
              <a:lnSpc>
                <a:spcPts val="5439"/>
              </a:lnSpc>
              <a:buFont typeface="Arial"/>
              <a:buChar char="•"/>
            </a:pPr>
            <a:r>
              <a:rPr lang="en-US" sz="3399">
                <a:solidFill>
                  <a:srgbClr val="000000"/>
                </a:solidFill>
                <a:latin typeface="Inter"/>
                <a:ea typeface="Inter"/>
                <a:cs typeface="Inter"/>
                <a:sym typeface="Inter"/>
              </a:rPr>
              <a:t>Website giúp người dùng dễ dàng tìm kiếm, chọn mua cây cảnh và nâng cao khả năng cạnh tranh cho cửa hàng.</a:t>
            </a:r>
          </a:p>
          <a:p>
            <a:pPr algn="l" marL="734059" indent="-367030" lvl="1">
              <a:lnSpc>
                <a:spcPts val="5439"/>
              </a:lnSpc>
              <a:buFont typeface="Arial"/>
              <a:buChar char="•"/>
            </a:pPr>
            <a:r>
              <a:rPr lang="en-US" sz="3399">
                <a:solidFill>
                  <a:srgbClr val="000000"/>
                </a:solidFill>
                <a:latin typeface="Inter"/>
                <a:ea typeface="Inter"/>
                <a:cs typeface="Inter"/>
                <a:sym typeface="Inter"/>
              </a:rPr>
              <a:t>Mã nguồn mở giúp tiết kiệm chi phí, dễ bảo trì và mở rộng thêm các tính năng như thanh toán trực tuyến, quản lý đơn hàng.</a:t>
            </a:r>
          </a:p>
          <a:p>
            <a:pPr algn="l" marL="734059" indent="-367030" lvl="1">
              <a:lnSpc>
                <a:spcPts val="5439"/>
              </a:lnSpc>
              <a:buFont typeface="Arial"/>
              <a:buChar char="•"/>
            </a:pPr>
            <a:r>
              <a:rPr lang="en-US" sz="3399">
                <a:solidFill>
                  <a:srgbClr val="000000"/>
                </a:solidFill>
                <a:latin typeface="Inter"/>
                <a:ea typeface="Inter"/>
                <a:cs typeface="Inter"/>
                <a:sym typeface="Inter"/>
              </a:rPr>
              <a:t>Đề tài giúp em phát triển kỹ năng về lập trình web, API, cơ sở dữ liệu và tối ưu hóa UX/UI, phù hợp với xu hướng công nghệ hiện nay.</a:t>
            </a:r>
          </a:p>
          <a:p>
            <a:pPr algn="l">
              <a:lnSpc>
                <a:spcPts val="5439"/>
              </a:lnSpc>
            </a:pPr>
            <a:r>
              <a:rPr lang="en-US" sz="3399">
                <a:solidFill>
                  <a:srgbClr val="000000"/>
                </a:solidFill>
                <a:latin typeface="Inter"/>
                <a:ea typeface="Inter"/>
                <a:cs typeface="Inter"/>
                <a:sym typeface="Inter"/>
              </a:rPr>
              <a:t>   </a:t>
            </a:r>
            <a:r>
              <a:rPr lang="en-US" sz="3399">
                <a:solidFill>
                  <a:srgbClr val="000000"/>
                </a:solidFill>
                <a:latin typeface="Inter"/>
                <a:ea typeface="Inter"/>
                <a:cs typeface="Inter"/>
                <a:sym typeface="Inter"/>
              </a:rPr>
              <a:t>=&gt; Đây là giải pháp hiệu quả giúp kết nối người bán và người mua cây cảnh </a:t>
            </a:r>
          </a:p>
          <a:p>
            <a:pPr algn="l">
              <a:lnSpc>
                <a:spcPts val="5439"/>
              </a:lnSpc>
            </a:pPr>
            <a:r>
              <a:rPr lang="en-US" sz="3399">
                <a:solidFill>
                  <a:srgbClr val="000000"/>
                </a:solidFill>
                <a:latin typeface="Inter"/>
                <a:ea typeface="Inter"/>
                <a:cs typeface="Inter"/>
                <a:sym typeface="Inter"/>
              </a:rPr>
              <a:t>thông qua nền tảng trực tuyến hiện đại.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6990225" y="1850102"/>
            <a:ext cx="8468655" cy="8436898"/>
          </a:xfrm>
          <a:custGeom>
            <a:avLst/>
            <a:gdLst/>
            <a:ahLst/>
            <a:cxnLst/>
            <a:rect r="r" b="b" t="t" l="l"/>
            <a:pathLst>
              <a:path h="8436898" w="8468655">
                <a:moveTo>
                  <a:pt x="0" y="0"/>
                </a:moveTo>
                <a:lnTo>
                  <a:pt x="8468655" y="0"/>
                </a:lnTo>
                <a:lnTo>
                  <a:pt x="8468655" y="8436898"/>
                </a:lnTo>
                <a:lnTo>
                  <a:pt x="0" y="8436898"/>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6529716"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khách hàng mua hàng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7376352" y="1328234"/>
            <a:ext cx="6114358" cy="8958766"/>
          </a:xfrm>
          <a:custGeom>
            <a:avLst/>
            <a:gdLst/>
            <a:ahLst/>
            <a:cxnLst/>
            <a:rect r="r" b="b" t="t" l="l"/>
            <a:pathLst>
              <a:path h="8958766" w="6114358">
                <a:moveTo>
                  <a:pt x="0" y="0"/>
                </a:moveTo>
                <a:lnTo>
                  <a:pt x="6114358" y="0"/>
                </a:lnTo>
                <a:lnTo>
                  <a:pt x="6114358" y="8958766"/>
                </a:lnTo>
                <a:lnTo>
                  <a:pt x="0" y="8958766"/>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quản lí sản phẩm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7109187"/>
            <a:ext cx="1028700" cy="3177813"/>
            <a:chOff x="0" y="0"/>
            <a:chExt cx="812800" cy="2510865"/>
          </a:xfrm>
        </p:grpSpPr>
        <p:sp>
          <p:nvSpPr>
            <p:cNvPr name="Freeform 11" id="11"/>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12" id="12"/>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0"/>
            <a:ext cx="1028700" cy="10287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3192" y="1328234"/>
            <a:ext cx="732337" cy="7323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sp>
        <p:nvSpPr>
          <p:cNvPr name="Freeform 19" id="19"/>
          <p:cNvSpPr/>
          <p:nvPr/>
        </p:nvSpPr>
        <p:spPr>
          <a:xfrm flipH="false" flipV="false" rot="0">
            <a:off x="7237077" y="1881728"/>
            <a:ext cx="7271329" cy="8321979"/>
          </a:xfrm>
          <a:custGeom>
            <a:avLst/>
            <a:gdLst/>
            <a:ahLst/>
            <a:cxnLst/>
            <a:rect r="r" b="b" t="t" l="l"/>
            <a:pathLst>
              <a:path h="8321979" w="7271329">
                <a:moveTo>
                  <a:pt x="0" y="0"/>
                </a:moveTo>
                <a:lnTo>
                  <a:pt x="7271329" y="0"/>
                </a:lnTo>
                <a:lnTo>
                  <a:pt x="7271329" y="8321979"/>
                </a:lnTo>
                <a:lnTo>
                  <a:pt x="0" y="8321979"/>
                </a:lnTo>
                <a:lnTo>
                  <a:pt x="0" y="0"/>
                </a:lnTo>
                <a:close/>
              </a:path>
            </a:pathLst>
          </a:custGeom>
          <a:blipFill>
            <a:blip r:embed="rId2"/>
            <a:stretch>
              <a:fillRect l="0" t="0" r="0" b="0"/>
            </a:stretch>
          </a:blipFill>
        </p:spPr>
      </p:sp>
      <p:sp>
        <p:nvSpPr>
          <p:cNvPr name="TextBox 20" id="20"/>
          <p:cNvSpPr txBox="true"/>
          <p:nvPr/>
        </p:nvSpPr>
        <p:spPr>
          <a:xfrm rot="0">
            <a:off x="2706698" y="33878"/>
            <a:ext cx="12930783"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PHÂN TÍCH THIẾT KẾ HỆ THỐNG</a:t>
            </a:r>
          </a:p>
        </p:txBody>
      </p:sp>
      <p:sp>
        <p:nvSpPr>
          <p:cNvPr name="TextBox 21" id="21"/>
          <p:cNvSpPr txBox="true"/>
          <p:nvPr/>
        </p:nvSpPr>
        <p:spPr>
          <a:xfrm rot="0">
            <a:off x="2614284" y="1411828"/>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Sơ đồ tuần tự quản lí đơn hàng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5400000">
            <a:off x="17317527" y="1880298"/>
            <a:ext cx="779992" cy="7799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3029" y="1965021"/>
            <a:ext cx="3273833" cy="6356958"/>
          </a:xfrm>
          <a:custGeom>
            <a:avLst/>
            <a:gdLst/>
            <a:ahLst/>
            <a:cxnLst/>
            <a:rect r="r" b="b" t="t" l="l"/>
            <a:pathLst>
              <a:path h="6356958" w="3273833">
                <a:moveTo>
                  <a:pt x="0" y="0"/>
                </a:moveTo>
                <a:lnTo>
                  <a:pt x="3273834" y="0"/>
                </a:lnTo>
                <a:lnTo>
                  <a:pt x="3273834" y="6356958"/>
                </a:lnTo>
                <a:lnTo>
                  <a:pt x="0" y="6356958"/>
                </a:lnTo>
                <a:lnTo>
                  <a:pt x="0" y="0"/>
                </a:lnTo>
                <a:close/>
              </a:path>
            </a:pathLst>
          </a:custGeom>
          <a:blipFill>
            <a:blip r:embed="rId2"/>
            <a:stretch>
              <a:fillRect l="0" t="0" r="0" b="0"/>
            </a:stretch>
          </a:blipFill>
        </p:spPr>
      </p:sp>
      <p:sp>
        <p:nvSpPr>
          <p:cNvPr name="Freeform 8" id="8"/>
          <p:cNvSpPr/>
          <p:nvPr/>
        </p:nvSpPr>
        <p:spPr>
          <a:xfrm flipH="false" flipV="false" rot="0">
            <a:off x="3547199" y="1965021"/>
            <a:ext cx="5077620" cy="6356958"/>
          </a:xfrm>
          <a:custGeom>
            <a:avLst/>
            <a:gdLst/>
            <a:ahLst/>
            <a:cxnLst/>
            <a:rect r="r" b="b" t="t" l="l"/>
            <a:pathLst>
              <a:path h="6356958" w="5077620">
                <a:moveTo>
                  <a:pt x="0" y="0"/>
                </a:moveTo>
                <a:lnTo>
                  <a:pt x="5077620" y="0"/>
                </a:lnTo>
                <a:lnTo>
                  <a:pt x="5077620" y="6356958"/>
                </a:lnTo>
                <a:lnTo>
                  <a:pt x="0" y="6356958"/>
                </a:lnTo>
                <a:lnTo>
                  <a:pt x="0" y="0"/>
                </a:lnTo>
                <a:close/>
              </a:path>
            </a:pathLst>
          </a:custGeom>
          <a:blipFill>
            <a:blip r:embed="rId3"/>
            <a:stretch>
              <a:fillRect l="0" t="0" r="0" b="0"/>
            </a:stretch>
          </a:blipFill>
        </p:spPr>
      </p:sp>
      <p:sp>
        <p:nvSpPr>
          <p:cNvPr name="Freeform 9" id="9"/>
          <p:cNvSpPr/>
          <p:nvPr/>
        </p:nvSpPr>
        <p:spPr>
          <a:xfrm flipH="false" flipV="false" rot="0">
            <a:off x="8755155" y="1965021"/>
            <a:ext cx="3758552" cy="6356958"/>
          </a:xfrm>
          <a:custGeom>
            <a:avLst/>
            <a:gdLst/>
            <a:ahLst/>
            <a:cxnLst/>
            <a:rect r="r" b="b" t="t" l="l"/>
            <a:pathLst>
              <a:path h="6356958" w="3758552">
                <a:moveTo>
                  <a:pt x="0" y="0"/>
                </a:moveTo>
                <a:lnTo>
                  <a:pt x="3758552" y="0"/>
                </a:lnTo>
                <a:lnTo>
                  <a:pt x="3758552" y="6356958"/>
                </a:lnTo>
                <a:lnTo>
                  <a:pt x="0" y="6356958"/>
                </a:lnTo>
                <a:lnTo>
                  <a:pt x="0" y="0"/>
                </a:lnTo>
                <a:close/>
              </a:path>
            </a:pathLst>
          </a:custGeom>
          <a:blipFill>
            <a:blip r:embed="rId4"/>
            <a:stretch>
              <a:fillRect l="0" t="0" r="0" b="0"/>
            </a:stretch>
          </a:blipFill>
        </p:spPr>
      </p:sp>
      <p:sp>
        <p:nvSpPr>
          <p:cNvPr name="Freeform 10" id="10"/>
          <p:cNvSpPr/>
          <p:nvPr/>
        </p:nvSpPr>
        <p:spPr>
          <a:xfrm flipH="false" flipV="false" rot="0">
            <a:off x="12628007" y="1965021"/>
            <a:ext cx="5578231" cy="6356958"/>
          </a:xfrm>
          <a:custGeom>
            <a:avLst/>
            <a:gdLst/>
            <a:ahLst/>
            <a:cxnLst/>
            <a:rect r="r" b="b" t="t" l="l"/>
            <a:pathLst>
              <a:path h="6356958" w="5578231">
                <a:moveTo>
                  <a:pt x="0" y="0"/>
                </a:moveTo>
                <a:lnTo>
                  <a:pt x="5578231" y="0"/>
                </a:lnTo>
                <a:lnTo>
                  <a:pt x="5578231" y="6356958"/>
                </a:lnTo>
                <a:lnTo>
                  <a:pt x="0" y="6356958"/>
                </a:lnTo>
                <a:lnTo>
                  <a:pt x="0" y="0"/>
                </a:lnTo>
                <a:close/>
              </a:path>
            </a:pathLst>
          </a:custGeom>
          <a:blipFill>
            <a:blip r:embed="rId5"/>
            <a:stretch>
              <a:fillRect l="0" t="0" r="0" b="0"/>
            </a:stretch>
          </a:blipFill>
        </p:spPr>
      </p:sp>
      <p:sp>
        <p:nvSpPr>
          <p:cNvPr name="TextBox 11" id="11"/>
          <p:cNvSpPr txBox="true"/>
          <p:nvPr/>
        </p:nvSpPr>
        <p:spPr>
          <a:xfrm rot="0">
            <a:off x="2270869" y="24353"/>
            <a:ext cx="13802440"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CÀI ĐẶT THỰC NGHIỆM VÀ DEMO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1698" y="1583126"/>
            <a:ext cx="1310100" cy="0"/>
          </a:xfrm>
          <a:prstGeom prst="line">
            <a:avLst/>
          </a:prstGeom>
          <a:ln cap="flat" w="95250">
            <a:solidFill>
              <a:srgbClr val="FFFFFF"/>
            </a:solidFill>
            <a:prstDash val="solid"/>
            <a:headEnd type="none" len="sm" w="sm"/>
            <a:tailEnd type="none" len="sm" w="sm"/>
          </a:ln>
        </p:spPr>
      </p:sp>
      <p:sp>
        <p:nvSpPr>
          <p:cNvPr name="Freeform 3" id="3"/>
          <p:cNvSpPr/>
          <p:nvPr/>
        </p:nvSpPr>
        <p:spPr>
          <a:xfrm flipH="false" flipV="false" rot="0">
            <a:off x="694444" y="1622889"/>
            <a:ext cx="8087857" cy="3604915"/>
          </a:xfrm>
          <a:custGeom>
            <a:avLst/>
            <a:gdLst/>
            <a:ahLst/>
            <a:cxnLst/>
            <a:rect r="r" b="b" t="t" l="l"/>
            <a:pathLst>
              <a:path h="3604915" w="8087857">
                <a:moveTo>
                  <a:pt x="0" y="0"/>
                </a:moveTo>
                <a:lnTo>
                  <a:pt x="8087857" y="0"/>
                </a:lnTo>
                <a:lnTo>
                  <a:pt x="8087857" y="3604915"/>
                </a:lnTo>
                <a:lnTo>
                  <a:pt x="0" y="3604915"/>
                </a:lnTo>
                <a:lnTo>
                  <a:pt x="0" y="0"/>
                </a:lnTo>
                <a:close/>
              </a:path>
            </a:pathLst>
          </a:custGeom>
          <a:blipFill>
            <a:blip r:embed="rId2"/>
            <a:stretch>
              <a:fillRect l="0" t="-339" r="0" b="-339"/>
            </a:stretch>
          </a:blipFill>
        </p:spPr>
      </p:sp>
      <p:sp>
        <p:nvSpPr>
          <p:cNvPr name="Freeform 4" id="4"/>
          <p:cNvSpPr/>
          <p:nvPr/>
        </p:nvSpPr>
        <p:spPr>
          <a:xfrm flipH="false" flipV="false" rot="0">
            <a:off x="9495948" y="1603007"/>
            <a:ext cx="8056438" cy="3644678"/>
          </a:xfrm>
          <a:custGeom>
            <a:avLst/>
            <a:gdLst/>
            <a:ahLst/>
            <a:cxnLst/>
            <a:rect r="r" b="b" t="t" l="l"/>
            <a:pathLst>
              <a:path h="3644678" w="8056438">
                <a:moveTo>
                  <a:pt x="0" y="0"/>
                </a:moveTo>
                <a:lnTo>
                  <a:pt x="8056439" y="0"/>
                </a:lnTo>
                <a:lnTo>
                  <a:pt x="8056439" y="3644678"/>
                </a:lnTo>
                <a:lnTo>
                  <a:pt x="0" y="3644678"/>
                </a:lnTo>
                <a:lnTo>
                  <a:pt x="0" y="0"/>
                </a:lnTo>
                <a:close/>
              </a:path>
            </a:pathLst>
          </a:custGeom>
          <a:blipFill>
            <a:blip r:embed="rId3"/>
            <a:stretch>
              <a:fillRect l="0" t="0" r="-10339" b="0"/>
            </a:stretch>
          </a:blipFill>
        </p:spPr>
      </p:sp>
      <p:sp>
        <p:nvSpPr>
          <p:cNvPr name="Freeform 5" id="5"/>
          <p:cNvSpPr/>
          <p:nvPr/>
        </p:nvSpPr>
        <p:spPr>
          <a:xfrm flipH="false" flipV="false" rot="0">
            <a:off x="694444" y="5866495"/>
            <a:ext cx="8087857" cy="3534376"/>
          </a:xfrm>
          <a:custGeom>
            <a:avLst/>
            <a:gdLst/>
            <a:ahLst/>
            <a:cxnLst/>
            <a:rect r="r" b="b" t="t" l="l"/>
            <a:pathLst>
              <a:path h="3534376" w="8087857">
                <a:moveTo>
                  <a:pt x="0" y="0"/>
                </a:moveTo>
                <a:lnTo>
                  <a:pt x="8087857" y="0"/>
                </a:lnTo>
                <a:lnTo>
                  <a:pt x="8087857" y="3534376"/>
                </a:lnTo>
                <a:lnTo>
                  <a:pt x="0" y="3534376"/>
                </a:lnTo>
                <a:lnTo>
                  <a:pt x="0" y="0"/>
                </a:lnTo>
                <a:close/>
              </a:path>
            </a:pathLst>
          </a:custGeom>
          <a:blipFill>
            <a:blip r:embed="rId4"/>
            <a:stretch>
              <a:fillRect l="-3292" t="0" r="-3292" b="0"/>
            </a:stretch>
          </a:blipFill>
        </p:spPr>
      </p:sp>
      <p:sp>
        <p:nvSpPr>
          <p:cNvPr name="Freeform 6" id="6"/>
          <p:cNvSpPr/>
          <p:nvPr/>
        </p:nvSpPr>
        <p:spPr>
          <a:xfrm flipH="false" flipV="false" rot="0">
            <a:off x="9495948" y="5866495"/>
            <a:ext cx="8056438" cy="3534376"/>
          </a:xfrm>
          <a:custGeom>
            <a:avLst/>
            <a:gdLst/>
            <a:ahLst/>
            <a:cxnLst/>
            <a:rect r="r" b="b" t="t" l="l"/>
            <a:pathLst>
              <a:path h="3534376" w="8056438">
                <a:moveTo>
                  <a:pt x="0" y="0"/>
                </a:moveTo>
                <a:lnTo>
                  <a:pt x="8056439" y="0"/>
                </a:lnTo>
                <a:lnTo>
                  <a:pt x="8056439" y="3534376"/>
                </a:lnTo>
                <a:lnTo>
                  <a:pt x="0" y="3534376"/>
                </a:lnTo>
                <a:lnTo>
                  <a:pt x="0" y="0"/>
                </a:lnTo>
                <a:close/>
              </a:path>
            </a:pathLst>
          </a:custGeom>
          <a:blipFill>
            <a:blip r:embed="rId5"/>
            <a:stretch>
              <a:fillRect l="0" t="-15391" r="0" b="-15391"/>
            </a:stretch>
          </a:blipFill>
        </p:spPr>
      </p:sp>
      <p:sp>
        <p:nvSpPr>
          <p:cNvPr name="TextBox 7" id="7"/>
          <p:cNvSpPr txBox="true"/>
          <p:nvPr/>
        </p:nvSpPr>
        <p:spPr>
          <a:xfrm rot="0">
            <a:off x="995017" y="323850"/>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sp>
        <p:nvSpPr>
          <p:cNvPr name="TextBox 8" id="8"/>
          <p:cNvSpPr txBox="true"/>
          <p:nvPr/>
        </p:nvSpPr>
        <p:spPr>
          <a:xfrm rot="0">
            <a:off x="2270869" y="24353"/>
            <a:ext cx="13802440"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Inter Bold"/>
                <a:ea typeface="Inter Bold"/>
                <a:cs typeface="Inter Bold"/>
                <a:sym typeface="Inter Bold"/>
              </a:rPr>
              <a:t>CÀI ĐẶT THỰC NGHIỆM VÀ DEMO</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065850" y="3550800"/>
            <a:ext cx="8795646" cy="1732915"/>
          </a:xfrm>
          <a:prstGeom prst="rect">
            <a:avLst/>
          </a:prstGeom>
        </p:spPr>
        <p:txBody>
          <a:bodyPr anchor="t" rtlCol="false" tIns="0" lIns="0" bIns="0" rIns="0">
            <a:spAutoFit/>
          </a:bodyPr>
          <a:lstStyle/>
          <a:p>
            <a:pPr algn="l">
              <a:lnSpc>
                <a:spcPts val="11960"/>
              </a:lnSpc>
            </a:pPr>
            <a:r>
              <a:rPr lang="en-US" sz="10400" b="true">
                <a:solidFill>
                  <a:srgbClr val="000000"/>
                </a:solidFill>
                <a:latin typeface="Arial Bold"/>
                <a:ea typeface="Arial Bold"/>
                <a:cs typeface="Arial Bold"/>
                <a:sym typeface="Arial Bold"/>
              </a:rPr>
              <a:t>THANK YOU</a:t>
            </a:r>
          </a:p>
        </p:txBody>
      </p:sp>
      <p:grpSp>
        <p:nvGrpSpPr>
          <p:cNvPr name="Group 20" id="20"/>
          <p:cNvGrpSpPr/>
          <p:nvPr/>
        </p:nvGrpSpPr>
        <p:grpSpPr>
          <a:xfrm rot="0">
            <a:off x="8484493" y="9014056"/>
            <a:ext cx="2545888" cy="254588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173" y="6747991"/>
            <a:ext cx="3892837" cy="2010144"/>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101427" y="0"/>
                  </a:moveTo>
                  <a:lnTo>
                    <a:pt x="1326402" y="0"/>
                  </a:lnTo>
                  <a:cubicBezTo>
                    <a:pt x="1382418" y="0"/>
                    <a:pt x="1427828" y="45410"/>
                    <a:pt x="1427828" y="101427"/>
                  </a:cubicBezTo>
                  <a:lnTo>
                    <a:pt x="1427828" y="635861"/>
                  </a:lnTo>
                  <a:cubicBezTo>
                    <a:pt x="1427828" y="691877"/>
                    <a:pt x="1382418" y="737288"/>
                    <a:pt x="1326402" y="737288"/>
                  </a:cubicBezTo>
                  <a:lnTo>
                    <a:pt x="101427" y="737288"/>
                  </a:lnTo>
                  <a:cubicBezTo>
                    <a:pt x="45410" y="737288"/>
                    <a:pt x="0" y="691877"/>
                    <a:pt x="0" y="635861"/>
                  </a:cubicBezTo>
                  <a:lnTo>
                    <a:pt x="0" y="101427"/>
                  </a:lnTo>
                  <a:cubicBezTo>
                    <a:pt x="0" y="45410"/>
                    <a:pt x="45410" y="0"/>
                    <a:pt x="101427" y="0"/>
                  </a:cubicBezTo>
                  <a:close/>
                </a:path>
              </a:pathLst>
            </a:custGeom>
            <a:solidFill>
              <a:srgbClr val="0345E4"/>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68301" y="4043664"/>
            <a:ext cx="3654580" cy="460852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108039" y="0"/>
                  </a:moveTo>
                  <a:lnTo>
                    <a:pt x="1232401" y="0"/>
                  </a:lnTo>
                  <a:cubicBezTo>
                    <a:pt x="1292069" y="0"/>
                    <a:pt x="1340440" y="48371"/>
                    <a:pt x="1340440" y="108039"/>
                  </a:cubicBezTo>
                  <a:lnTo>
                    <a:pt x="1340440" y="1582290"/>
                  </a:lnTo>
                  <a:cubicBezTo>
                    <a:pt x="1340440" y="1641958"/>
                    <a:pt x="1292069" y="1690329"/>
                    <a:pt x="1232401" y="1690329"/>
                  </a:cubicBezTo>
                  <a:lnTo>
                    <a:pt x="108039" y="1690329"/>
                  </a:lnTo>
                  <a:cubicBezTo>
                    <a:pt x="48371" y="1690329"/>
                    <a:pt x="0" y="1641958"/>
                    <a:pt x="0" y="1582290"/>
                  </a:cubicBezTo>
                  <a:lnTo>
                    <a:pt x="0" y="108039"/>
                  </a:lnTo>
                  <a:cubicBezTo>
                    <a:pt x="0" y="48371"/>
                    <a:pt x="48371" y="0"/>
                    <a:pt x="10803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101593" y="3249666"/>
            <a:ext cx="1587996" cy="15879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28035" y="6747991"/>
            <a:ext cx="3892837" cy="2010144"/>
            <a:chOff x="0" y="0"/>
            <a:chExt cx="1427828" cy="737288"/>
          </a:xfrm>
        </p:grpSpPr>
        <p:sp>
          <p:nvSpPr>
            <p:cNvPr name="Freeform 12" id="12"/>
            <p:cNvSpPr/>
            <p:nvPr/>
          </p:nvSpPr>
          <p:spPr>
            <a:xfrm flipH="false" flipV="false" rot="0">
              <a:off x="0" y="0"/>
              <a:ext cx="1427828" cy="737288"/>
            </a:xfrm>
            <a:custGeom>
              <a:avLst/>
              <a:gdLst/>
              <a:ahLst/>
              <a:cxnLst/>
              <a:rect r="r" b="b" t="t" l="l"/>
              <a:pathLst>
                <a:path h="737288" w="1427828">
                  <a:moveTo>
                    <a:pt x="101427" y="0"/>
                  </a:moveTo>
                  <a:lnTo>
                    <a:pt x="1326402" y="0"/>
                  </a:lnTo>
                  <a:cubicBezTo>
                    <a:pt x="1382418" y="0"/>
                    <a:pt x="1427828" y="45410"/>
                    <a:pt x="1427828" y="101427"/>
                  </a:cubicBezTo>
                  <a:lnTo>
                    <a:pt x="1427828" y="635861"/>
                  </a:lnTo>
                  <a:cubicBezTo>
                    <a:pt x="1427828" y="691877"/>
                    <a:pt x="1382418" y="737288"/>
                    <a:pt x="1326402" y="737288"/>
                  </a:cubicBezTo>
                  <a:lnTo>
                    <a:pt x="101427" y="737288"/>
                  </a:lnTo>
                  <a:cubicBezTo>
                    <a:pt x="45410" y="737288"/>
                    <a:pt x="0" y="691877"/>
                    <a:pt x="0" y="635861"/>
                  </a:cubicBezTo>
                  <a:lnTo>
                    <a:pt x="0" y="101427"/>
                  </a:lnTo>
                  <a:cubicBezTo>
                    <a:pt x="0" y="45410"/>
                    <a:pt x="45410" y="0"/>
                    <a:pt x="101427" y="0"/>
                  </a:cubicBezTo>
                  <a:close/>
                </a:path>
              </a:pathLst>
            </a:custGeom>
            <a:solidFill>
              <a:srgbClr val="0345E4"/>
            </a:solidFill>
          </p:spPr>
        </p:sp>
        <p:sp>
          <p:nvSpPr>
            <p:cNvPr name="TextBox 13" id="13"/>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147163" y="4043664"/>
            <a:ext cx="3654580" cy="4608520"/>
            <a:chOff x="0" y="0"/>
            <a:chExt cx="1340440" cy="1690329"/>
          </a:xfrm>
        </p:grpSpPr>
        <p:sp>
          <p:nvSpPr>
            <p:cNvPr name="Freeform 15" id="15"/>
            <p:cNvSpPr/>
            <p:nvPr/>
          </p:nvSpPr>
          <p:spPr>
            <a:xfrm flipH="false" flipV="false" rot="0">
              <a:off x="0" y="0"/>
              <a:ext cx="1340440" cy="1690329"/>
            </a:xfrm>
            <a:custGeom>
              <a:avLst/>
              <a:gdLst/>
              <a:ahLst/>
              <a:cxnLst/>
              <a:rect r="r" b="b" t="t" l="l"/>
              <a:pathLst>
                <a:path h="1690329" w="1340440">
                  <a:moveTo>
                    <a:pt x="108039" y="0"/>
                  </a:moveTo>
                  <a:lnTo>
                    <a:pt x="1232401" y="0"/>
                  </a:lnTo>
                  <a:cubicBezTo>
                    <a:pt x="1292069" y="0"/>
                    <a:pt x="1340440" y="48371"/>
                    <a:pt x="1340440" y="108039"/>
                  </a:cubicBezTo>
                  <a:lnTo>
                    <a:pt x="1340440" y="1582290"/>
                  </a:lnTo>
                  <a:cubicBezTo>
                    <a:pt x="1340440" y="1641958"/>
                    <a:pt x="1292069" y="1690329"/>
                    <a:pt x="1232401" y="1690329"/>
                  </a:cubicBezTo>
                  <a:lnTo>
                    <a:pt x="108039" y="1690329"/>
                  </a:lnTo>
                  <a:cubicBezTo>
                    <a:pt x="48371" y="1690329"/>
                    <a:pt x="0" y="1641958"/>
                    <a:pt x="0" y="1582290"/>
                  </a:cubicBezTo>
                  <a:lnTo>
                    <a:pt x="0" y="108039"/>
                  </a:lnTo>
                  <a:cubicBezTo>
                    <a:pt x="0" y="48371"/>
                    <a:pt x="48371" y="0"/>
                    <a:pt x="108039" y="0"/>
                  </a:cubicBezTo>
                  <a:close/>
                </a:path>
              </a:pathLst>
            </a:custGeom>
            <a:solidFill>
              <a:srgbClr val="E8ECEC"/>
            </a:solidFill>
          </p:spPr>
        </p:sp>
        <p:sp>
          <p:nvSpPr>
            <p:cNvPr name="TextBox 16" id="16"/>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180455" y="3249666"/>
            <a:ext cx="1587996" cy="158799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105540" y="6747991"/>
            <a:ext cx="3892837" cy="2010144"/>
            <a:chOff x="0" y="0"/>
            <a:chExt cx="1427828" cy="737288"/>
          </a:xfrm>
        </p:grpSpPr>
        <p:sp>
          <p:nvSpPr>
            <p:cNvPr name="Freeform 21" id="21"/>
            <p:cNvSpPr/>
            <p:nvPr/>
          </p:nvSpPr>
          <p:spPr>
            <a:xfrm flipH="false" flipV="false" rot="0">
              <a:off x="0" y="0"/>
              <a:ext cx="1427828" cy="737288"/>
            </a:xfrm>
            <a:custGeom>
              <a:avLst/>
              <a:gdLst/>
              <a:ahLst/>
              <a:cxnLst/>
              <a:rect r="r" b="b" t="t" l="l"/>
              <a:pathLst>
                <a:path h="737288" w="1427828">
                  <a:moveTo>
                    <a:pt x="101427" y="0"/>
                  </a:moveTo>
                  <a:lnTo>
                    <a:pt x="1326402" y="0"/>
                  </a:lnTo>
                  <a:cubicBezTo>
                    <a:pt x="1382418" y="0"/>
                    <a:pt x="1427828" y="45410"/>
                    <a:pt x="1427828" y="101427"/>
                  </a:cubicBezTo>
                  <a:lnTo>
                    <a:pt x="1427828" y="635861"/>
                  </a:lnTo>
                  <a:cubicBezTo>
                    <a:pt x="1427828" y="691877"/>
                    <a:pt x="1382418" y="737288"/>
                    <a:pt x="1326402" y="737288"/>
                  </a:cubicBezTo>
                  <a:lnTo>
                    <a:pt x="101427" y="737288"/>
                  </a:lnTo>
                  <a:cubicBezTo>
                    <a:pt x="45410" y="737288"/>
                    <a:pt x="0" y="691877"/>
                    <a:pt x="0" y="635861"/>
                  </a:cubicBezTo>
                  <a:lnTo>
                    <a:pt x="0" y="101427"/>
                  </a:lnTo>
                  <a:cubicBezTo>
                    <a:pt x="0" y="45410"/>
                    <a:pt x="45410" y="0"/>
                    <a:pt x="101427" y="0"/>
                  </a:cubicBezTo>
                  <a:close/>
                </a:path>
              </a:pathLst>
            </a:custGeom>
            <a:solidFill>
              <a:srgbClr val="0345E4"/>
            </a:solidFill>
          </p:spPr>
        </p:sp>
        <p:sp>
          <p:nvSpPr>
            <p:cNvPr name="TextBox 22" id="22"/>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224668" y="4043664"/>
            <a:ext cx="3654580" cy="4608520"/>
            <a:chOff x="0" y="0"/>
            <a:chExt cx="1340440" cy="1690329"/>
          </a:xfrm>
        </p:grpSpPr>
        <p:sp>
          <p:nvSpPr>
            <p:cNvPr name="Freeform 24" id="24"/>
            <p:cNvSpPr/>
            <p:nvPr/>
          </p:nvSpPr>
          <p:spPr>
            <a:xfrm flipH="false" flipV="false" rot="0">
              <a:off x="0" y="0"/>
              <a:ext cx="1340440" cy="1690329"/>
            </a:xfrm>
            <a:custGeom>
              <a:avLst/>
              <a:gdLst/>
              <a:ahLst/>
              <a:cxnLst/>
              <a:rect r="r" b="b" t="t" l="l"/>
              <a:pathLst>
                <a:path h="1690329" w="1340440">
                  <a:moveTo>
                    <a:pt x="108039" y="0"/>
                  </a:moveTo>
                  <a:lnTo>
                    <a:pt x="1232401" y="0"/>
                  </a:lnTo>
                  <a:cubicBezTo>
                    <a:pt x="1292069" y="0"/>
                    <a:pt x="1340440" y="48371"/>
                    <a:pt x="1340440" y="108039"/>
                  </a:cubicBezTo>
                  <a:lnTo>
                    <a:pt x="1340440" y="1582290"/>
                  </a:lnTo>
                  <a:cubicBezTo>
                    <a:pt x="1340440" y="1641958"/>
                    <a:pt x="1292069" y="1690329"/>
                    <a:pt x="1232401" y="1690329"/>
                  </a:cubicBezTo>
                  <a:lnTo>
                    <a:pt x="108039" y="1690329"/>
                  </a:lnTo>
                  <a:cubicBezTo>
                    <a:pt x="48371" y="1690329"/>
                    <a:pt x="0" y="1641958"/>
                    <a:pt x="0" y="1582290"/>
                  </a:cubicBezTo>
                  <a:lnTo>
                    <a:pt x="0" y="108039"/>
                  </a:lnTo>
                  <a:cubicBezTo>
                    <a:pt x="0" y="48371"/>
                    <a:pt x="48371" y="0"/>
                    <a:pt x="108039" y="0"/>
                  </a:cubicBezTo>
                  <a:close/>
                </a:path>
              </a:pathLst>
            </a:custGeom>
            <a:solidFill>
              <a:srgbClr val="E8ECEC"/>
            </a:solidFill>
          </p:spPr>
        </p:sp>
        <p:sp>
          <p:nvSpPr>
            <p:cNvPr name="TextBox 25" id="25"/>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257960" y="3249666"/>
            <a:ext cx="1587996" cy="158799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0" y="0"/>
            <a:ext cx="18288000" cy="1543194"/>
            <a:chOff x="0" y="0"/>
            <a:chExt cx="4816593" cy="406438"/>
          </a:xfrm>
        </p:grpSpPr>
        <p:sp>
          <p:nvSpPr>
            <p:cNvPr name="Freeform 30" id="30"/>
            <p:cNvSpPr/>
            <p:nvPr/>
          </p:nvSpPr>
          <p:spPr>
            <a:xfrm flipH="false" flipV="false" rot="0">
              <a:off x="0" y="0"/>
              <a:ext cx="4816592" cy="406438"/>
            </a:xfrm>
            <a:custGeom>
              <a:avLst/>
              <a:gdLst/>
              <a:ahLst/>
              <a:cxnLst/>
              <a:rect r="r" b="b" t="t" l="l"/>
              <a:pathLst>
                <a:path h="406438" w="4816592">
                  <a:moveTo>
                    <a:pt x="0" y="0"/>
                  </a:moveTo>
                  <a:lnTo>
                    <a:pt x="4816592" y="0"/>
                  </a:lnTo>
                  <a:lnTo>
                    <a:pt x="4816592" y="406438"/>
                  </a:lnTo>
                  <a:lnTo>
                    <a:pt x="0" y="406438"/>
                  </a:lnTo>
                  <a:close/>
                </a:path>
              </a:pathLst>
            </a:custGeom>
            <a:solidFill>
              <a:srgbClr val="0345E4"/>
            </a:solidFill>
          </p:spPr>
        </p:sp>
        <p:sp>
          <p:nvSpPr>
            <p:cNvPr name="TextBox 31" id="31"/>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277004" y="3687062"/>
            <a:ext cx="1287976" cy="785351"/>
          </a:xfrm>
          <a:custGeom>
            <a:avLst/>
            <a:gdLst/>
            <a:ahLst/>
            <a:cxnLst/>
            <a:rect r="r" b="b" t="t" l="l"/>
            <a:pathLst>
              <a:path h="785351" w="1287976">
                <a:moveTo>
                  <a:pt x="0" y="0"/>
                </a:moveTo>
                <a:lnTo>
                  <a:pt x="1287976" y="0"/>
                </a:lnTo>
                <a:lnTo>
                  <a:pt x="1287976" y="785350"/>
                </a:lnTo>
                <a:lnTo>
                  <a:pt x="0" y="785350"/>
                </a:lnTo>
                <a:lnTo>
                  <a:pt x="0" y="0"/>
                </a:lnTo>
                <a:close/>
              </a:path>
            </a:pathLst>
          </a:custGeom>
          <a:blipFill>
            <a:blip r:embed="rId2"/>
            <a:stretch>
              <a:fillRect l="0" t="0" r="0" b="0"/>
            </a:stretch>
          </a:blipFill>
        </p:spPr>
      </p:sp>
      <p:sp>
        <p:nvSpPr>
          <p:cNvPr name="Freeform 33" id="33"/>
          <p:cNvSpPr/>
          <p:nvPr/>
        </p:nvSpPr>
        <p:spPr>
          <a:xfrm flipH="false" flipV="false" rot="0">
            <a:off x="6450892" y="3612604"/>
            <a:ext cx="1045766" cy="906909"/>
          </a:xfrm>
          <a:custGeom>
            <a:avLst/>
            <a:gdLst/>
            <a:ahLst/>
            <a:cxnLst/>
            <a:rect r="r" b="b" t="t" l="l"/>
            <a:pathLst>
              <a:path h="906909" w="1045766">
                <a:moveTo>
                  <a:pt x="0" y="0"/>
                </a:moveTo>
                <a:lnTo>
                  <a:pt x="1045765" y="0"/>
                </a:lnTo>
                <a:lnTo>
                  <a:pt x="1045765" y="906908"/>
                </a:lnTo>
                <a:lnTo>
                  <a:pt x="0" y="906908"/>
                </a:lnTo>
                <a:lnTo>
                  <a:pt x="0" y="0"/>
                </a:lnTo>
                <a:close/>
              </a:path>
            </a:pathLst>
          </a:custGeom>
          <a:blipFill>
            <a:blip r:embed="rId3"/>
            <a:stretch>
              <a:fillRect l="0" t="0" r="0" b="0"/>
            </a:stretch>
          </a:blipFill>
        </p:spPr>
      </p:sp>
      <p:sp>
        <p:nvSpPr>
          <p:cNvPr name="Freeform 34" id="34"/>
          <p:cNvSpPr/>
          <p:nvPr/>
        </p:nvSpPr>
        <p:spPr>
          <a:xfrm flipH="false" flipV="false" rot="0">
            <a:off x="10525315" y="3448540"/>
            <a:ext cx="1143469" cy="1190247"/>
          </a:xfrm>
          <a:custGeom>
            <a:avLst/>
            <a:gdLst/>
            <a:ahLst/>
            <a:cxnLst/>
            <a:rect r="r" b="b" t="t" l="l"/>
            <a:pathLst>
              <a:path h="1190247" w="1143469">
                <a:moveTo>
                  <a:pt x="0" y="0"/>
                </a:moveTo>
                <a:lnTo>
                  <a:pt x="1143469" y="0"/>
                </a:lnTo>
                <a:lnTo>
                  <a:pt x="1143469" y="1190248"/>
                </a:lnTo>
                <a:lnTo>
                  <a:pt x="0" y="1190248"/>
                </a:lnTo>
                <a:lnTo>
                  <a:pt x="0" y="0"/>
                </a:lnTo>
                <a:close/>
              </a:path>
            </a:pathLst>
          </a:custGeom>
          <a:blipFill>
            <a:blip r:embed="rId4"/>
            <a:stretch>
              <a:fillRect l="0" t="0" r="0" b="0"/>
            </a:stretch>
          </a:blipFill>
        </p:spPr>
      </p:sp>
      <p:grpSp>
        <p:nvGrpSpPr>
          <p:cNvPr name="Group 35" id="35"/>
          <p:cNvGrpSpPr/>
          <p:nvPr/>
        </p:nvGrpSpPr>
        <p:grpSpPr>
          <a:xfrm rot="0">
            <a:off x="13303176" y="6747991"/>
            <a:ext cx="3892837" cy="2010144"/>
            <a:chOff x="0" y="0"/>
            <a:chExt cx="1427828" cy="737288"/>
          </a:xfrm>
        </p:grpSpPr>
        <p:sp>
          <p:nvSpPr>
            <p:cNvPr name="Freeform 36" id="36"/>
            <p:cNvSpPr/>
            <p:nvPr/>
          </p:nvSpPr>
          <p:spPr>
            <a:xfrm flipH="false" flipV="false" rot="0">
              <a:off x="0" y="0"/>
              <a:ext cx="1427828" cy="737288"/>
            </a:xfrm>
            <a:custGeom>
              <a:avLst/>
              <a:gdLst/>
              <a:ahLst/>
              <a:cxnLst/>
              <a:rect r="r" b="b" t="t" l="l"/>
              <a:pathLst>
                <a:path h="737288" w="1427828">
                  <a:moveTo>
                    <a:pt x="101427" y="0"/>
                  </a:moveTo>
                  <a:lnTo>
                    <a:pt x="1326402" y="0"/>
                  </a:lnTo>
                  <a:cubicBezTo>
                    <a:pt x="1382418" y="0"/>
                    <a:pt x="1427828" y="45410"/>
                    <a:pt x="1427828" y="101427"/>
                  </a:cubicBezTo>
                  <a:lnTo>
                    <a:pt x="1427828" y="635861"/>
                  </a:lnTo>
                  <a:cubicBezTo>
                    <a:pt x="1427828" y="691877"/>
                    <a:pt x="1382418" y="737288"/>
                    <a:pt x="1326402" y="737288"/>
                  </a:cubicBezTo>
                  <a:lnTo>
                    <a:pt x="101427" y="737288"/>
                  </a:lnTo>
                  <a:cubicBezTo>
                    <a:pt x="45410" y="737288"/>
                    <a:pt x="0" y="691877"/>
                    <a:pt x="0" y="635861"/>
                  </a:cubicBezTo>
                  <a:lnTo>
                    <a:pt x="0" y="101427"/>
                  </a:lnTo>
                  <a:cubicBezTo>
                    <a:pt x="0" y="45410"/>
                    <a:pt x="45410" y="0"/>
                    <a:pt x="101427" y="0"/>
                  </a:cubicBezTo>
                  <a:close/>
                </a:path>
              </a:pathLst>
            </a:custGeom>
            <a:solidFill>
              <a:srgbClr val="0345E4"/>
            </a:solidFill>
          </p:spPr>
        </p:sp>
        <p:sp>
          <p:nvSpPr>
            <p:cNvPr name="TextBox 37" id="37"/>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3422304" y="4043664"/>
            <a:ext cx="3654580" cy="4608520"/>
            <a:chOff x="0" y="0"/>
            <a:chExt cx="1340440" cy="1690329"/>
          </a:xfrm>
        </p:grpSpPr>
        <p:sp>
          <p:nvSpPr>
            <p:cNvPr name="Freeform 39" id="39"/>
            <p:cNvSpPr/>
            <p:nvPr/>
          </p:nvSpPr>
          <p:spPr>
            <a:xfrm flipH="false" flipV="false" rot="0">
              <a:off x="0" y="0"/>
              <a:ext cx="1340440" cy="1690329"/>
            </a:xfrm>
            <a:custGeom>
              <a:avLst/>
              <a:gdLst/>
              <a:ahLst/>
              <a:cxnLst/>
              <a:rect r="r" b="b" t="t" l="l"/>
              <a:pathLst>
                <a:path h="1690329" w="1340440">
                  <a:moveTo>
                    <a:pt x="108039" y="0"/>
                  </a:moveTo>
                  <a:lnTo>
                    <a:pt x="1232401" y="0"/>
                  </a:lnTo>
                  <a:cubicBezTo>
                    <a:pt x="1292069" y="0"/>
                    <a:pt x="1340440" y="48371"/>
                    <a:pt x="1340440" y="108039"/>
                  </a:cubicBezTo>
                  <a:lnTo>
                    <a:pt x="1340440" y="1582290"/>
                  </a:lnTo>
                  <a:cubicBezTo>
                    <a:pt x="1340440" y="1641958"/>
                    <a:pt x="1292069" y="1690329"/>
                    <a:pt x="1232401" y="1690329"/>
                  </a:cubicBezTo>
                  <a:lnTo>
                    <a:pt x="108039" y="1690329"/>
                  </a:lnTo>
                  <a:cubicBezTo>
                    <a:pt x="48371" y="1690329"/>
                    <a:pt x="0" y="1641958"/>
                    <a:pt x="0" y="1582290"/>
                  </a:cubicBezTo>
                  <a:lnTo>
                    <a:pt x="0" y="108039"/>
                  </a:lnTo>
                  <a:cubicBezTo>
                    <a:pt x="0" y="48371"/>
                    <a:pt x="48371" y="0"/>
                    <a:pt x="108039" y="0"/>
                  </a:cubicBezTo>
                  <a:close/>
                </a:path>
              </a:pathLst>
            </a:custGeom>
            <a:solidFill>
              <a:srgbClr val="E8ECEC"/>
            </a:solidFill>
          </p:spPr>
        </p:sp>
        <p:sp>
          <p:nvSpPr>
            <p:cNvPr name="TextBox 40" id="40"/>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4455596" y="3249666"/>
            <a:ext cx="1587996" cy="158799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0">
            <a:off x="14460398" y="3249666"/>
            <a:ext cx="1587996" cy="1587996"/>
          </a:xfrm>
          <a:custGeom>
            <a:avLst/>
            <a:gdLst/>
            <a:ahLst/>
            <a:cxnLst/>
            <a:rect r="r" b="b" t="t" l="l"/>
            <a:pathLst>
              <a:path h="1587996" w="1587996">
                <a:moveTo>
                  <a:pt x="0" y="0"/>
                </a:moveTo>
                <a:lnTo>
                  <a:pt x="1587996" y="0"/>
                </a:lnTo>
                <a:lnTo>
                  <a:pt x="1587996" y="1587996"/>
                </a:lnTo>
                <a:lnTo>
                  <a:pt x="0" y="1587996"/>
                </a:lnTo>
                <a:lnTo>
                  <a:pt x="0" y="0"/>
                </a:lnTo>
                <a:close/>
              </a:path>
            </a:pathLst>
          </a:custGeom>
          <a:blipFill>
            <a:blip r:embed="rId5"/>
            <a:stretch>
              <a:fillRect l="0" t="0" r="0" b="0"/>
            </a:stretch>
          </a:blipFill>
        </p:spPr>
      </p:sp>
      <p:sp>
        <p:nvSpPr>
          <p:cNvPr name="TextBox 45" id="45"/>
          <p:cNvSpPr txBox="true"/>
          <p:nvPr/>
        </p:nvSpPr>
        <p:spPr>
          <a:xfrm rot="0">
            <a:off x="4363899" y="180363"/>
            <a:ext cx="11016568" cy="1244600"/>
          </a:xfrm>
          <a:prstGeom prst="rect">
            <a:avLst/>
          </a:prstGeom>
        </p:spPr>
        <p:txBody>
          <a:bodyPr anchor="t" rtlCol="false" tIns="0" lIns="0" bIns="0" rIns="0">
            <a:spAutoFit/>
          </a:bodyPr>
          <a:lstStyle/>
          <a:p>
            <a:pPr algn="l">
              <a:lnSpc>
                <a:spcPts val="9100"/>
              </a:lnSpc>
            </a:pPr>
            <a:r>
              <a:rPr lang="en-US" b="true" sz="6500" spc="130">
                <a:solidFill>
                  <a:srgbClr val="FFFFFF"/>
                </a:solidFill>
                <a:latin typeface="Arial Bold"/>
                <a:ea typeface="Arial Bold"/>
                <a:cs typeface="Arial Bold"/>
                <a:sym typeface="Arial Bold"/>
              </a:rPr>
              <a:t>LÝ THUYẾT NGHIÊN CỨU</a:t>
            </a:r>
          </a:p>
        </p:txBody>
      </p:sp>
      <p:sp>
        <p:nvSpPr>
          <p:cNvPr name="TextBox 46" id="46"/>
          <p:cNvSpPr txBox="true"/>
          <p:nvPr/>
        </p:nvSpPr>
        <p:spPr>
          <a:xfrm rot="0">
            <a:off x="1419094" y="4860308"/>
            <a:ext cx="2952995" cy="625799"/>
          </a:xfrm>
          <a:prstGeom prst="rect">
            <a:avLst/>
          </a:prstGeom>
        </p:spPr>
        <p:txBody>
          <a:bodyPr anchor="t" rtlCol="false" tIns="0" lIns="0" bIns="0" rIns="0">
            <a:spAutoFit/>
          </a:bodyPr>
          <a:lstStyle/>
          <a:p>
            <a:pPr algn="ctr">
              <a:lnSpc>
                <a:spcPts val="4523"/>
              </a:lnSpc>
            </a:pPr>
            <a:r>
              <a:rPr lang="en-US" sz="3231" b="true">
                <a:solidFill>
                  <a:srgbClr val="000000"/>
                </a:solidFill>
                <a:latin typeface="Arial Bold"/>
                <a:ea typeface="Arial Bold"/>
                <a:cs typeface="Arial Bold"/>
                <a:sym typeface="Arial Bold"/>
              </a:rPr>
              <a:t> Tailwind CSS</a:t>
            </a:r>
          </a:p>
        </p:txBody>
      </p:sp>
      <p:sp>
        <p:nvSpPr>
          <p:cNvPr name="TextBox 47" id="47"/>
          <p:cNvSpPr txBox="true"/>
          <p:nvPr/>
        </p:nvSpPr>
        <p:spPr>
          <a:xfrm rot="0">
            <a:off x="5497277" y="4860308"/>
            <a:ext cx="2952995" cy="625799"/>
          </a:xfrm>
          <a:prstGeom prst="rect">
            <a:avLst/>
          </a:prstGeom>
        </p:spPr>
        <p:txBody>
          <a:bodyPr anchor="t" rtlCol="false" tIns="0" lIns="0" bIns="0" rIns="0">
            <a:spAutoFit/>
          </a:bodyPr>
          <a:lstStyle/>
          <a:p>
            <a:pPr algn="ctr">
              <a:lnSpc>
                <a:spcPts val="4523"/>
              </a:lnSpc>
            </a:pPr>
            <a:r>
              <a:rPr lang="en-US" sz="3231" b="true">
                <a:solidFill>
                  <a:srgbClr val="000000"/>
                </a:solidFill>
                <a:latin typeface="Arial Bold"/>
                <a:ea typeface="Arial Bold"/>
                <a:cs typeface="Arial Bold"/>
                <a:sym typeface="Arial Bold"/>
              </a:rPr>
              <a:t>Reactjs</a:t>
            </a:r>
          </a:p>
        </p:txBody>
      </p:sp>
      <p:sp>
        <p:nvSpPr>
          <p:cNvPr name="TextBox 48" id="48"/>
          <p:cNvSpPr txBox="true"/>
          <p:nvPr/>
        </p:nvSpPr>
        <p:spPr>
          <a:xfrm rot="0">
            <a:off x="9575461" y="4860308"/>
            <a:ext cx="2952995" cy="625799"/>
          </a:xfrm>
          <a:prstGeom prst="rect">
            <a:avLst/>
          </a:prstGeom>
        </p:spPr>
        <p:txBody>
          <a:bodyPr anchor="t" rtlCol="false" tIns="0" lIns="0" bIns="0" rIns="0">
            <a:spAutoFit/>
          </a:bodyPr>
          <a:lstStyle/>
          <a:p>
            <a:pPr algn="ctr">
              <a:lnSpc>
                <a:spcPts val="4523"/>
              </a:lnSpc>
            </a:pPr>
            <a:r>
              <a:rPr lang="en-US" sz="3231" b="true">
                <a:solidFill>
                  <a:srgbClr val="000000"/>
                </a:solidFill>
                <a:latin typeface="Arial Bold"/>
                <a:ea typeface="Arial Bold"/>
                <a:cs typeface="Arial Bold"/>
                <a:sym typeface="Arial Bold"/>
              </a:rPr>
              <a:t>Laravel </a:t>
            </a:r>
          </a:p>
        </p:txBody>
      </p:sp>
      <p:sp>
        <p:nvSpPr>
          <p:cNvPr name="TextBox 49" id="49"/>
          <p:cNvSpPr txBox="true"/>
          <p:nvPr/>
        </p:nvSpPr>
        <p:spPr>
          <a:xfrm rot="0">
            <a:off x="1146461" y="5731398"/>
            <a:ext cx="3576421" cy="1243081"/>
          </a:xfrm>
          <a:prstGeom prst="rect">
            <a:avLst/>
          </a:prstGeom>
        </p:spPr>
        <p:txBody>
          <a:bodyPr anchor="t" rtlCol="false" tIns="0" lIns="0" bIns="0" rIns="0">
            <a:spAutoFit/>
          </a:bodyPr>
          <a:lstStyle/>
          <a:p>
            <a:pPr algn="l">
              <a:lnSpc>
                <a:spcPts val="3339"/>
              </a:lnSpc>
            </a:pPr>
            <a:r>
              <a:rPr lang="en-US" sz="2154">
                <a:solidFill>
                  <a:srgbClr val="000000"/>
                </a:solidFill>
                <a:latin typeface="Open Sans"/>
                <a:ea typeface="Open Sans"/>
                <a:cs typeface="Open Sans"/>
                <a:sym typeface="Open Sans"/>
              </a:rPr>
              <a:t>- Giới thiệu về Tailwind CSS</a:t>
            </a:r>
          </a:p>
          <a:p>
            <a:pPr algn="l" marL="0" indent="0" lvl="0">
              <a:lnSpc>
                <a:spcPts val="3339"/>
              </a:lnSpc>
            </a:pPr>
            <a:r>
              <a:rPr lang="en-US" sz="2154">
                <a:solidFill>
                  <a:srgbClr val="000000"/>
                </a:solidFill>
                <a:latin typeface="Open Sans"/>
                <a:ea typeface="Open Sans"/>
                <a:cs typeface="Open Sans"/>
                <a:sym typeface="Open Sans"/>
              </a:rPr>
              <a:t>- Một số thành phần của TailwindCSS</a:t>
            </a:r>
          </a:p>
        </p:txBody>
      </p:sp>
      <p:sp>
        <p:nvSpPr>
          <p:cNvPr name="TextBox 50" id="50"/>
          <p:cNvSpPr txBox="true"/>
          <p:nvPr/>
        </p:nvSpPr>
        <p:spPr>
          <a:xfrm rot="0">
            <a:off x="5321411" y="5731398"/>
            <a:ext cx="3480332" cy="1243081"/>
          </a:xfrm>
          <a:prstGeom prst="rect">
            <a:avLst/>
          </a:prstGeom>
        </p:spPr>
        <p:txBody>
          <a:bodyPr anchor="t" rtlCol="false" tIns="0" lIns="0" bIns="0" rIns="0">
            <a:spAutoFit/>
          </a:bodyPr>
          <a:lstStyle/>
          <a:p>
            <a:pPr algn="l">
              <a:lnSpc>
                <a:spcPts val="3339"/>
              </a:lnSpc>
            </a:pPr>
            <a:r>
              <a:rPr lang="en-US" sz="2154">
                <a:solidFill>
                  <a:srgbClr val="000000"/>
                </a:solidFill>
                <a:latin typeface="Open Sans"/>
                <a:ea typeface="Open Sans"/>
                <a:cs typeface="Open Sans"/>
                <a:sym typeface="Open Sans"/>
              </a:rPr>
              <a:t>- Giới thiệu về ReactJs</a:t>
            </a:r>
          </a:p>
          <a:p>
            <a:pPr algn="l">
              <a:lnSpc>
                <a:spcPts val="3339"/>
              </a:lnSpc>
            </a:pPr>
            <a:r>
              <a:rPr lang="en-US" sz="2154">
                <a:solidFill>
                  <a:srgbClr val="000000"/>
                </a:solidFill>
                <a:latin typeface="Open Sans"/>
                <a:ea typeface="Open Sans"/>
                <a:cs typeface="Open Sans"/>
                <a:sym typeface="Open Sans"/>
              </a:rPr>
              <a:t>- Các Hooks trong ReactJS</a:t>
            </a:r>
          </a:p>
          <a:p>
            <a:pPr algn="l" marL="0" indent="0" lvl="0">
              <a:lnSpc>
                <a:spcPts val="3339"/>
              </a:lnSpc>
            </a:pPr>
          </a:p>
        </p:txBody>
      </p:sp>
      <p:sp>
        <p:nvSpPr>
          <p:cNvPr name="TextBox 51" id="51"/>
          <p:cNvSpPr txBox="true"/>
          <p:nvPr/>
        </p:nvSpPr>
        <p:spPr>
          <a:xfrm rot="0">
            <a:off x="9344925" y="5731398"/>
            <a:ext cx="3456164" cy="2091188"/>
          </a:xfrm>
          <a:prstGeom prst="rect">
            <a:avLst/>
          </a:prstGeom>
        </p:spPr>
        <p:txBody>
          <a:bodyPr anchor="t" rtlCol="false" tIns="0" lIns="0" bIns="0" rIns="0">
            <a:spAutoFit/>
          </a:bodyPr>
          <a:lstStyle/>
          <a:p>
            <a:pPr algn="l">
              <a:lnSpc>
                <a:spcPts val="3339"/>
              </a:lnSpc>
            </a:pPr>
            <a:r>
              <a:rPr lang="en-US" sz="2154">
                <a:solidFill>
                  <a:srgbClr val="000000"/>
                </a:solidFill>
                <a:latin typeface="Open Sans"/>
                <a:ea typeface="Open Sans"/>
                <a:cs typeface="Open Sans"/>
                <a:sym typeface="Open Sans"/>
              </a:rPr>
              <a:t>- Giới thiệu về Laravel framework</a:t>
            </a:r>
          </a:p>
          <a:p>
            <a:pPr algn="l">
              <a:lnSpc>
                <a:spcPts val="3339"/>
              </a:lnSpc>
            </a:pPr>
            <a:r>
              <a:rPr lang="en-US" sz="2154">
                <a:solidFill>
                  <a:srgbClr val="000000"/>
                </a:solidFill>
                <a:latin typeface="Open Sans"/>
                <a:ea typeface="Open Sans"/>
                <a:cs typeface="Open Sans"/>
                <a:sym typeface="Open Sans"/>
              </a:rPr>
              <a:t>- </a:t>
            </a:r>
            <a:r>
              <a:rPr lang="en-US" sz="2154">
                <a:solidFill>
                  <a:srgbClr val="000000"/>
                </a:solidFill>
                <a:latin typeface="Open Sans"/>
                <a:ea typeface="Open Sans"/>
                <a:cs typeface="Open Sans"/>
                <a:sym typeface="Open Sans"/>
              </a:rPr>
              <a:t>Mô hình MVC </a:t>
            </a:r>
          </a:p>
          <a:p>
            <a:pPr algn="l">
              <a:lnSpc>
                <a:spcPts val="3339"/>
              </a:lnSpc>
            </a:pPr>
            <a:r>
              <a:rPr lang="en-US" sz="2154">
                <a:solidFill>
                  <a:srgbClr val="000000"/>
                </a:solidFill>
                <a:latin typeface="Open Sans"/>
                <a:ea typeface="Open Sans"/>
                <a:cs typeface="Open Sans"/>
                <a:sym typeface="Open Sans"/>
              </a:rPr>
              <a:t>- </a:t>
            </a:r>
            <a:r>
              <a:rPr lang="en-US" sz="2154">
                <a:solidFill>
                  <a:srgbClr val="000000"/>
                </a:solidFill>
                <a:latin typeface="Open Sans"/>
                <a:ea typeface="Open Sans"/>
                <a:cs typeface="Open Sans"/>
                <a:sym typeface="Open Sans"/>
              </a:rPr>
              <a:t>Một số thành phần của Laravel</a:t>
            </a:r>
          </a:p>
        </p:txBody>
      </p:sp>
      <p:sp>
        <p:nvSpPr>
          <p:cNvPr name="TextBox 52" id="52"/>
          <p:cNvSpPr txBox="true"/>
          <p:nvPr/>
        </p:nvSpPr>
        <p:spPr>
          <a:xfrm rot="0">
            <a:off x="13773097" y="4860308"/>
            <a:ext cx="2952995" cy="625799"/>
          </a:xfrm>
          <a:prstGeom prst="rect">
            <a:avLst/>
          </a:prstGeom>
        </p:spPr>
        <p:txBody>
          <a:bodyPr anchor="t" rtlCol="false" tIns="0" lIns="0" bIns="0" rIns="0">
            <a:spAutoFit/>
          </a:bodyPr>
          <a:lstStyle/>
          <a:p>
            <a:pPr algn="ctr">
              <a:lnSpc>
                <a:spcPts val="4523"/>
              </a:lnSpc>
            </a:pPr>
            <a:r>
              <a:rPr lang="en-US" sz="3231" b="true">
                <a:solidFill>
                  <a:srgbClr val="000000"/>
                </a:solidFill>
                <a:latin typeface="Arial Bold"/>
                <a:ea typeface="Arial Bold"/>
                <a:cs typeface="Arial Bold"/>
                <a:sym typeface="Arial Bold"/>
              </a:rPr>
              <a:t>Postman</a:t>
            </a:r>
          </a:p>
        </p:txBody>
      </p:sp>
      <p:sp>
        <p:nvSpPr>
          <p:cNvPr name="TextBox 53" id="53"/>
          <p:cNvSpPr txBox="true"/>
          <p:nvPr/>
        </p:nvSpPr>
        <p:spPr>
          <a:xfrm rot="0">
            <a:off x="13542561" y="5731398"/>
            <a:ext cx="3456164" cy="2091188"/>
          </a:xfrm>
          <a:prstGeom prst="rect">
            <a:avLst/>
          </a:prstGeom>
        </p:spPr>
        <p:txBody>
          <a:bodyPr anchor="t" rtlCol="false" tIns="0" lIns="0" bIns="0" rIns="0">
            <a:spAutoFit/>
          </a:bodyPr>
          <a:lstStyle/>
          <a:p>
            <a:pPr algn="l">
              <a:lnSpc>
                <a:spcPts val="3339"/>
              </a:lnSpc>
            </a:pPr>
            <a:r>
              <a:rPr lang="en-US" sz="2154">
                <a:solidFill>
                  <a:srgbClr val="000000"/>
                </a:solidFill>
                <a:latin typeface="Open Sans"/>
                <a:ea typeface="Open Sans"/>
                <a:cs typeface="Open Sans"/>
                <a:sym typeface="Open Sans"/>
              </a:rPr>
              <a:t>- Giới thiệu về API</a:t>
            </a:r>
          </a:p>
          <a:p>
            <a:pPr algn="l">
              <a:lnSpc>
                <a:spcPts val="3339"/>
              </a:lnSpc>
            </a:pPr>
            <a:r>
              <a:rPr lang="en-US" sz="2154">
                <a:solidFill>
                  <a:srgbClr val="000000"/>
                </a:solidFill>
                <a:latin typeface="Open Sans"/>
                <a:ea typeface="Open Sans"/>
                <a:cs typeface="Open Sans"/>
                <a:sym typeface="Open Sans"/>
              </a:rPr>
              <a:t>- Giới thiệu về Postman</a:t>
            </a:r>
          </a:p>
          <a:p>
            <a:pPr algn="l">
              <a:lnSpc>
                <a:spcPts val="3339"/>
              </a:lnSpc>
            </a:pPr>
            <a:r>
              <a:rPr lang="en-US" sz="2154">
                <a:solidFill>
                  <a:srgbClr val="000000"/>
                </a:solidFill>
                <a:latin typeface="Open Sans"/>
                <a:ea typeface="Open Sans"/>
                <a:cs typeface="Open Sans"/>
                <a:sym typeface="Open Sans"/>
              </a:rPr>
              <a:t>- Các thành phần của Postman</a:t>
            </a:r>
          </a:p>
          <a:p>
            <a:pPr algn="l">
              <a:lnSpc>
                <a:spcPts val="3339"/>
              </a:lnSpc>
            </a:pPr>
            <a:r>
              <a:rPr lang="en-US" sz="2154">
                <a:solidFill>
                  <a:srgbClr val="000000"/>
                </a:solidFill>
                <a:latin typeface="Open Sans"/>
                <a:ea typeface="Open Sans"/>
                <a:cs typeface="Open Sans"/>
                <a:sym typeface="Open Sans"/>
              </a:rPr>
              <a:t>- Cách sử dụng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sp>
        <p:nvSpPr>
          <p:cNvPr name="TextBox 4" id="4"/>
          <p:cNvSpPr txBox="true"/>
          <p:nvPr/>
        </p:nvSpPr>
        <p:spPr>
          <a:xfrm rot="0">
            <a:off x="916626" y="2483824"/>
            <a:ext cx="5004077" cy="5803900"/>
          </a:xfrm>
          <a:prstGeom prst="rect">
            <a:avLst/>
          </a:prstGeom>
        </p:spPr>
        <p:txBody>
          <a:bodyPr anchor="t" rtlCol="false" tIns="0" lIns="0" bIns="0" rIns="0">
            <a:spAutoFit/>
          </a:bodyPr>
          <a:lstStyle/>
          <a:p>
            <a:pPr algn="just" marL="0" indent="0" lvl="0">
              <a:lnSpc>
                <a:spcPts val="3874"/>
              </a:lnSpc>
            </a:pPr>
            <a:r>
              <a:rPr lang="en-US" sz="2499">
                <a:solidFill>
                  <a:srgbClr val="FFFFFF"/>
                </a:solidFill>
                <a:latin typeface="Open Sans"/>
                <a:ea typeface="Open Sans"/>
                <a:cs typeface="Open Sans"/>
                <a:sym typeface="Open Sans"/>
              </a:rPr>
              <a:t>Welcome to Thynk Unlimited, where we specialize in propelling businesses to new heights through innovative and results-driven marketing strategies. In a rapidly evolving digital landscape, our agency stands out for its commitment to delivering tailored solutions that resonate with your target audience. Here's a snapshot of what we bring to the table:</a:t>
            </a:r>
          </a:p>
        </p:txBody>
      </p:sp>
      <p:grpSp>
        <p:nvGrpSpPr>
          <p:cNvPr name="Group 5" id="5"/>
          <p:cNvGrpSpPr/>
          <p:nvPr/>
        </p:nvGrpSpPr>
        <p:grpSpPr>
          <a:xfrm rot="0">
            <a:off x="1693192" y="1472854"/>
            <a:ext cx="732337" cy="732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8" id="8"/>
          <p:cNvGrpSpPr/>
          <p:nvPr/>
        </p:nvGrpSpPr>
        <p:grpSpPr>
          <a:xfrm rot="0">
            <a:off x="1693192" y="4467700"/>
            <a:ext cx="732337" cy="7323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11" id="11"/>
          <p:cNvGrpSpPr/>
          <p:nvPr/>
        </p:nvGrpSpPr>
        <p:grpSpPr>
          <a:xfrm rot="0">
            <a:off x="1693192" y="7400079"/>
            <a:ext cx="732337" cy="73233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grpSp>
        <p:nvGrpSpPr>
          <p:cNvPr name="Group 14" id="14"/>
          <p:cNvGrpSpPr/>
          <p:nvPr/>
        </p:nvGrpSpPr>
        <p:grpSpPr>
          <a:xfrm rot="0">
            <a:off x="12132955" y="6622718"/>
            <a:ext cx="4596322" cy="45963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5400000">
            <a:off x="15394109" y="827047"/>
            <a:ext cx="771724" cy="7717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09914" y="0"/>
            <a:ext cx="1694792" cy="10287000"/>
            <a:chOff x="0" y="0"/>
            <a:chExt cx="446365" cy="2709333"/>
          </a:xfrm>
        </p:grpSpPr>
        <p:sp>
          <p:nvSpPr>
            <p:cNvPr name="Freeform 21" id="2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22" id="2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682318" y="7931058"/>
            <a:ext cx="3744615" cy="37446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8117928" y="5897697"/>
            <a:ext cx="9655722" cy="1430992"/>
          </a:xfrm>
          <a:custGeom>
            <a:avLst/>
            <a:gdLst/>
            <a:ahLst/>
            <a:cxnLst/>
            <a:rect r="r" b="b" t="t" l="l"/>
            <a:pathLst>
              <a:path h="1430992" w="9655722">
                <a:moveTo>
                  <a:pt x="0" y="0"/>
                </a:moveTo>
                <a:lnTo>
                  <a:pt x="9655722" y="0"/>
                </a:lnTo>
                <a:lnTo>
                  <a:pt x="9655722" y="1430992"/>
                </a:lnTo>
                <a:lnTo>
                  <a:pt x="0" y="1430992"/>
                </a:lnTo>
                <a:lnTo>
                  <a:pt x="0" y="0"/>
                </a:lnTo>
                <a:close/>
              </a:path>
            </a:pathLst>
          </a:custGeom>
          <a:blipFill>
            <a:blip r:embed="rId2"/>
            <a:stretch>
              <a:fillRect l="0" t="0" r="0" b="0"/>
            </a:stretch>
          </a:blipFill>
        </p:spPr>
      </p:sp>
      <p:grpSp>
        <p:nvGrpSpPr>
          <p:cNvPr name="Group 27" id="27"/>
          <p:cNvGrpSpPr/>
          <p:nvPr/>
        </p:nvGrpSpPr>
        <p:grpSpPr>
          <a:xfrm rot="0">
            <a:off x="17259300" y="7109187"/>
            <a:ext cx="1028700" cy="3177813"/>
            <a:chOff x="0" y="0"/>
            <a:chExt cx="812800" cy="2510865"/>
          </a:xfrm>
        </p:grpSpPr>
        <p:sp>
          <p:nvSpPr>
            <p:cNvPr name="Freeform 28" id="28"/>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29" id="29"/>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7259300" y="0"/>
            <a:ext cx="1028700" cy="10287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2756178" y="4234223"/>
            <a:ext cx="5017472" cy="1456685"/>
          </a:xfrm>
          <a:custGeom>
            <a:avLst/>
            <a:gdLst/>
            <a:ahLst/>
            <a:cxnLst/>
            <a:rect r="r" b="b" t="t" l="l"/>
            <a:pathLst>
              <a:path h="1456685" w="5017472">
                <a:moveTo>
                  <a:pt x="0" y="0"/>
                </a:moveTo>
                <a:lnTo>
                  <a:pt x="5017472" y="0"/>
                </a:lnTo>
                <a:lnTo>
                  <a:pt x="5017472" y="1456686"/>
                </a:lnTo>
                <a:lnTo>
                  <a:pt x="0" y="1456686"/>
                </a:lnTo>
                <a:lnTo>
                  <a:pt x="0" y="0"/>
                </a:lnTo>
                <a:close/>
              </a:path>
            </a:pathLst>
          </a:custGeom>
          <a:blipFill>
            <a:blip r:embed="rId3"/>
            <a:stretch>
              <a:fillRect l="0" t="0" r="0" b="0"/>
            </a:stretch>
          </a:blipFill>
        </p:spPr>
      </p:sp>
      <p:sp>
        <p:nvSpPr>
          <p:cNvPr name="TextBox 34" id="34"/>
          <p:cNvSpPr txBox="true"/>
          <p:nvPr/>
        </p:nvSpPr>
        <p:spPr>
          <a:xfrm rot="0">
            <a:off x="2620606" y="2157026"/>
            <a:ext cx="14293641" cy="2503805"/>
          </a:xfrm>
          <a:prstGeom prst="rect">
            <a:avLst/>
          </a:prstGeom>
        </p:spPr>
        <p:txBody>
          <a:bodyPr anchor="t" rtlCol="false" tIns="0" lIns="0" bIns="0" rIns="0">
            <a:spAutoFit/>
          </a:bodyPr>
          <a:lstStyle/>
          <a:p>
            <a:pPr algn="just">
              <a:lnSpc>
                <a:spcPts val="4030"/>
              </a:lnSpc>
            </a:pPr>
            <a:r>
              <a:rPr lang="en-US" sz="2600">
                <a:solidFill>
                  <a:srgbClr val="000000"/>
                </a:solidFill>
                <a:latin typeface="Open Sans"/>
                <a:ea typeface="Open Sans"/>
                <a:cs typeface="Open Sans"/>
                <a:sym typeface="Open Sans"/>
              </a:rPr>
              <a:t>Tailwind CSS là một framework CSS dạng utility-first được thiết kế để giúp bạn xây dựng giao diện người dùng một cách nhanh chóng và linh hoạt. Thay vì cung cấp các thành phần giao diện sẵn có như trong Bootstrap, Tailwind CSS cung cấp hàng loạt các class tiện ích nhỏ mà bạn có thể sử dụng để trực tiếp tùy chỉnh các yếu tố của giao diện.</a:t>
            </a:r>
          </a:p>
          <a:p>
            <a:pPr algn="just" marL="0" indent="0" lvl="0">
              <a:lnSpc>
                <a:spcPts val="4030"/>
              </a:lnSpc>
            </a:pPr>
          </a:p>
        </p:txBody>
      </p:sp>
      <p:sp>
        <p:nvSpPr>
          <p:cNvPr name="TextBox 35" id="35"/>
          <p:cNvSpPr txBox="true"/>
          <p:nvPr/>
        </p:nvSpPr>
        <p:spPr>
          <a:xfrm rot="0">
            <a:off x="2614284" y="1527873"/>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Khái niệm</a:t>
            </a:r>
          </a:p>
        </p:txBody>
      </p:sp>
      <p:sp>
        <p:nvSpPr>
          <p:cNvPr name="TextBox 36" id="36"/>
          <p:cNvSpPr txBox="true"/>
          <p:nvPr/>
        </p:nvSpPr>
        <p:spPr>
          <a:xfrm rot="0">
            <a:off x="2621269" y="5123836"/>
            <a:ext cx="5667818" cy="1838092"/>
          </a:xfrm>
          <a:prstGeom prst="rect">
            <a:avLst/>
          </a:prstGeom>
        </p:spPr>
        <p:txBody>
          <a:bodyPr anchor="t" rtlCol="false" tIns="0" lIns="0" bIns="0" rIns="0">
            <a:spAutoFit/>
          </a:bodyPr>
          <a:lstStyle/>
          <a:p>
            <a:pPr algn="just">
              <a:lnSpc>
                <a:spcPts val="3723"/>
              </a:lnSpc>
            </a:pPr>
            <a:r>
              <a:rPr lang="en-US" sz="2402">
                <a:solidFill>
                  <a:srgbClr val="000000"/>
                </a:solidFill>
                <a:latin typeface="Open Sans"/>
                <a:ea typeface="Open Sans"/>
                <a:cs typeface="Open Sans"/>
                <a:sym typeface="Open Sans"/>
              </a:rPr>
              <a:t>✅Tăng tốc độ phát triển giao diện</a:t>
            </a:r>
          </a:p>
          <a:p>
            <a:pPr algn="just">
              <a:lnSpc>
                <a:spcPts val="3723"/>
              </a:lnSpc>
            </a:pPr>
            <a:r>
              <a:rPr lang="en-US" sz="2402">
                <a:solidFill>
                  <a:srgbClr val="000000"/>
                </a:solidFill>
                <a:latin typeface="Open Sans"/>
                <a:ea typeface="Open Sans"/>
                <a:cs typeface="Open Sans"/>
                <a:sym typeface="Open Sans"/>
              </a:rPr>
              <a:t>✅</a:t>
            </a:r>
            <a:r>
              <a:rPr lang="en-US" sz="2402">
                <a:solidFill>
                  <a:srgbClr val="000000"/>
                </a:solidFill>
                <a:latin typeface="Open Sans"/>
                <a:ea typeface="Open Sans"/>
                <a:cs typeface="Open Sans"/>
                <a:sym typeface="Open Sans"/>
              </a:rPr>
              <a:t>Tính tùy chỉnh linh hoạt cao</a:t>
            </a:r>
          </a:p>
          <a:p>
            <a:pPr algn="just">
              <a:lnSpc>
                <a:spcPts val="3723"/>
              </a:lnSpc>
            </a:pPr>
            <a:r>
              <a:rPr lang="en-US" sz="2402">
                <a:solidFill>
                  <a:srgbClr val="000000"/>
                </a:solidFill>
                <a:latin typeface="Open Sans"/>
                <a:ea typeface="Open Sans"/>
                <a:cs typeface="Open Sans"/>
                <a:sym typeface="Open Sans"/>
              </a:rPr>
              <a:t>✅Responsive nhanh chóng</a:t>
            </a:r>
          </a:p>
          <a:p>
            <a:pPr algn="just">
              <a:lnSpc>
                <a:spcPts val="3723"/>
              </a:lnSpc>
            </a:pPr>
            <a:r>
              <a:rPr lang="en-US" sz="2402">
                <a:solidFill>
                  <a:srgbClr val="000000"/>
                </a:solidFill>
                <a:latin typeface="Open Sans"/>
                <a:ea typeface="Open Sans"/>
                <a:cs typeface="Open Sans"/>
                <a:sym typeface="Open Sans"/>
              </a:rPr>
              <a:t>✅Dễ bảo trì và tái sử dụng</a:t>
            </a:r>
          </a:p>
        </p:txBody>
      </p:sp>
      <p:sp>
        <p:nvSpPr>
          <p:cNvPr name="TextBox 37" id="37"/>
          <p:cNvSpPr txBox="true"/>
          <p:nvPr/>
        </p:nvSpPr>
        <p:spPr>
          <a:xfrm rot="0">
            <a:off x="2614284" y="4551293"/>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Ưu điểm</a:t>
            </a:r>
          </a:p>
        </p:txBody>
      </p:sp>
      <p:sp>
        <p:nvSpPr>
          <p:cNvPr name="TextBox 38" id="38"/>
          <p:cNvSpPr txBox="true"/>
          <p:nvPr/>
        </p:nvSpPr>
        <p:spPr>
          <a:xfrm rot="0">
            <a:off x="2614284" y="8058347"/>
            <a:ext cx="9328172" cy="183642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❌HTML có thể trở nên dài và khó đọc</a:t>
            </a:r>
          </a:p>
          <a:p>
            <a:pPr algn="just">
              <a:lnSpc>
                <a:spcPts val="3720"/>
              </a:lnSpc>
            </a:pPr>
            <a:r>
              <a:rPr lang="en-US" sz="2400">
                <a:solidFill>
                  <a:srgbClr val="000000"/>
                </a:solidFill>
                <a:latin typeface="Open Sans"/>
                <a:ea typeface="Open Sans"/>
                <a:cs typeface="Open Sans"/>
                <a:sym typeface="Open Sans"/>
              </a:rPr>
              <a:t>❌ Đòi hỏi thời gian làm quen</a:t>
            </a:r>
          </a:p>
          <a:p>
            <a:pPr algn="just">
              <a:lnSpc>
                <a:spcPts val="3720"/>
              </a:lnSpc>
            </a:pPr>
            <a:r>
              <a:rPr lang="en-US" sz="2400">
                <a:solidFill>
                  <a:srgbClr val="000000"/>
                </a:solidFill>
                <a:latin typeface="Open Sans"/>
                <a:ea typeface="Open Sans"/>
                <a:cs typeface="Open Sans"/>
                <a:sym typeface="Open Sans"/>
              </a:rPr>
              <a:t>❌ Dung lượng file CSS ban đầu lớn</a:t>
            </a:r>
          </a:p>
          <a:p>
            <a:pPr algn="just" marL="0" indent="0" lvl="0">
              <a:lnSpc>
                <a:spcPts val="3720"/>
              </a:lnSpc>
            </a:pPr>
          </a:p>
        </p:txBody>
      </p:sp>
      <p:sp>
        <p:nvSpPr>
          <p:cNvPr name="TextBox 39" id="39"/>
          <p:cNvSpPr txBox="true"/>
          <p:nvPr/>
        </p:nvSpPr>
        <p:spPr>
          <a:xfrm rot="0">
            <a:off x="2614284" y="7483672"/>
            <a:ext cx="5503645" cy="469900"/>
          </a:xfrm>
          <a:prstGeom prst="rect">
            <a:avLst/>
          </a:prstGeom>
        </p:spPr>
        <p:txBody>
          <a:bodyPr anchor="t" rtlCol="false" tIns="0" lIns="0" bIns="0" rIns="0">
            <a:spAutoFit/>
          </a:bodyPr>
          <a:lstStyle/>
          <a:p>
            <a:pPr algn="l">
              <a:lnSpc>
                <a:spcPts val="3499"/>
              </a:lnSpc>
            </a:pPr>
            <a:r>
              <a:rPr lang="en-US" sz="2499" b="true">
                <a:solidFill>
                  <a:srgbClr val="000000"/>
                </a:solidFill>
                <a:latin typeface="Arial Bold"/>
                <a:ea typeface="Arial Bold"/>
                <a:cs typeface="Arial Bold"/>
                <a:sym typeface="Arial Bold"/>
              </a:rPr>
              <a:t>Nhược điểm</a:t>
            </a:r>
          </a:p>
        </p:txBody>
      </p:sp>
      <p:sp>
        <p:nvSpPr>
          <p:cNvPr name="TextBox 40" id="40"/>
          <p:cNvSpPr txBox="true"/>
          <p:nvPr/>
        </p:nvSpPr>
        <p:spPr>
          <a:xfrm rot="0">
            <a:off x="3087031" y="101659"/>
            <a:ext cx="11966972"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GIỚI THIỆU VỀ TAILWIND CSS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01</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82318" y="7931058"/>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9436113" y="3814609"/>
            <a:ext cx="5246204" cy="1514749"/>
          </a:xfrm>
          <a:custGeom>
            <a:avLst/>
            <a:gdLst/>
            <a:ahLst/>
            <a:cxnLst/>
            <a:rect r="r" b="b" t="t" l="l"/>
            <a:pathLst>
              <a:path h="1514749" w="5246204">
                <a:moveTo>
                  <a:pt x="0" y="0"/>
                </a:moveTo>
                <a:lnTo>
                  <a:pt x="5246205" y="0"/>
                </a:lnTo>
                <a:lnTo>
                  <a:pt x="5246205" y="1514749"/>
                </a:lnTo>
                <a:lnTo>
                  <a:pt x="0" y="1514749"/>
                </a:lnTo>
                <a:lnTo>
                  <a:pt x="0" y="0"/>
                </a:lnTo>
                <a:close/>
              </a:path>
            </a:pathLst>
          </a:custGeom>
          <a:blipFill>
            <a:blip r:embed="rId2"/>
            <a:stretch>
              <a:fillRect l="0" t="0" r="0" b="0"/>
            </a:stretch>
          </a:blipFill>
        </p:spPr>
      </p:sp>
      <p:sp>
        <p:nvSpPr>
          <p:cNvPr name="TextBox 20" id="20"/>
          <p:cNvSpPr txBox="true"/>
          <p:nvPr/>
        </p:nvSpPr>
        <p:spPr>
          <a:xfrm rot="0">
            <a:off x="2620606" y="2157026"/>
            <a:ext cx="14293641" cy="989330"/>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Tailwind CSS cung cấp các class tiện ích giúp định dạng giao diện nhanh chóng mà không cần viết CSS thủ công.</a:t>
            </a:r>
          </a:p>
        </p:txBody>
      </p:sp>
      <p:sp>
        <p:nvSpPr>
          <p:cNvPr name="TextBox 21" id="21"/>
          <p:cNvSpPr txBox="true"/>
          <p:nvPr/>
        </p:nvSpPr>
        <p:spPr>
          <a:xfrm rot="0">
            <a:off x="2614284" y="1527873"/>
            <a:ext cx="5503645"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Utility Classes (Lớp tiện ích)</a:t>
            </a:r>
          </a:p>
        </p:txBody>
      </p:sp>
      <p:sp>
        <p:nvSpPr>
          <p:cNvPr name="TextBox 22" id="22"/>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
        <p:nvSpPr>
          <p:cNvPr name="TextBox 23" id="23"/>
          <p:cNvSpPr txBox="true"/>
          <p:nvPr/>
        </p:nvSpPr>
        <p:spPr>
          <a:xfrm rot="0">
            <a:off x="2665887" y="3536881"/>
            <a:ext cx="5326380"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Ví dụ:</a:t>
            </a:r>
          </a:p>
          <a:p>
            <a:pPr algn="l" marL="561341" indent="-280670" lvl="1">
              <a:lnSpc>
                <a:spcPts val="3640"/>
              </a:lnSpc>
              <a:buFont typeface="Arial"/>
              <a:buChar char="•"/>
            </a:pPr>
            <a:r>
              <a:rPr lang="en-US" sz="2600">
                <a:solidFill>
                  <a:srgbClr val="000000"/>
                </a:solidFill>
                <a:latin typeface="Inter"/>
                <a:ea typeface="Inter"/>
                <a:cs typeface="Inter"/>
                <a:sym typeface="Inter"/>
              </a:rPr>
              <a:t>p-4 : </a:t>
            </a:r>
            <a:r>
              <a:rPr lang="en-US" sz="2600">
                <a:solidFill>
                  <a:srgbClr val="000000"/>
                </a:solidFill>
                <a:latin typeface="Inter"/>
                <a:ea typeface="Inter"/>
                <a:cs typeface="Inter"/>
                <a:sym typeface="Inter"/>
              </a:rPr>
              <a:t>Thêm padding 16px</a:t>
            </a:r>
          </a:p>
          <a:p>
            <a:pPr algn="l" marL="561341" indent="-280670" lvl="1">
              <a:lnSpc>
                <a:spcPts val="3640"/>
              </a:lnSpc>
              <a:buFont typeface="Arial"/>
              <a:buChar char="•"/>
            </a:pPr>
            <a:r>
              <a:rPr lang="en-US" sz="2600">
                <a:solidFill>
                  <a:srgbClr val="000000"/>
                </a:solidFill>
                <a:latin typeface="Inter"/>
                <a:ea typeface="Inter"/>
                <a:cs typeface="Inter"/>
                <a:sym typeface="Inter"/>
              </a:rPr>
              <a:t>bg-blue-500 : Màu nền xanh</a:t>
            </a:r>
          </a:p>
          <a:p>
            <a:pPr algn="l" marL="561341" indent="-280670" lvl="1">
              <a:lnSpc>
                <a:spcPts val="3640"/>
              </a:lnSpc>
              <a:buFont typeface="Arial"/>
              <a:buChar char="•"/>
            </a:pPr>
            <a:r>
              <a:rPr lang="en-US" sz="2600">
                <a:solidFill>
                  <a:srgbClr val="000000"/>
                </a:solidFill>
                <a:latin typeface="Inter"/>
                <a:ea typeface="Inter"/>
                <a:cs typeface="Inter"/>
                <a:sym typeface="Inter"/>
              </a:rPr>
              <a:t>text-center : Căn giữa văn bản</a:t>
            </a:r>
          </a:p>
          <a:p>
            <a:pPr algn="l">
              <a:lnSpc>
                <a:spcPts val="3640"/>
              </a:lnSpc>
            </a:pPr>
          </a:p>
        </p:txBody>
      </p:sp>
      <p:sp>
        <p:nvSpPr>
          <p:cNvPr name="TextBox 24" id="24"/>
          <p:cNvSpPr txBox="true"/>
          <p:nvPr/>
        </p:nvSpPr>
        <p:spPr>
          <a:xfrm rot="0">
            <a:off x="2948597" y="5922313"/>
            <a:ext cx="4289941" cy="13531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a:ea typeface="Inter"/>
                <a:cs typeface="Inter"/>
                <a:sym typeface="Inter"/>
              </a:rPr>
              <a:t>💡 Ưu điểm:</a:t>
            </a:r>
          </a:p>
          <a:p>
            <a:pPr algn="l">
              <a:lnSpc>
                <a:spcPts val="3640"/>
              </a:lnSpc>
              <a:spcBef>
                <a:spcPct val="0"/>
              </a:spcBef>
            </a:pPr>
            <a:r>
              <a:rPr lang="en-US" sz="2600">
                <a:solidFill>
                  <a:srgbClr val="000000"/>
                </a:solidFill>
                <a:latin typeface="Inter"/>
                <a:ea typeface="Inter"/>
                <a:cs typeface="Inter"/>
                <a:sym typeface="Inter"/>
              </a:rPr>
              <a:t>Tiết kiệm thời gian viết CSS</a:t>
            </a:r>
          </a:p>
          <a:p>
            <a:pPr algn="l">
              <a:lnSpc>
                <a:spcPts val="3640"/>
              </a:lnSpc>
              <a:spcBef>
                <a:spcPct val="0"/>
              </a:spcBef>
            </a:pPr>
            <a:r>
              <a:rPr lang="en-US" sz="2600">
                <a:solidFill>
                  <a:srgbClr val="000000"/>
                </a:solidFill>
                <a:latin typeface="Inter"/>
                <a:ea typeface="Inter"/>
                <a:cs typeface="Inter"/>
                <a:sym typeface="Inter"/>
              </a:rPr>
              <a:t>Giúp giao diện nhất quán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02</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82318" y="7931058"/>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5397943" y="4099922"/>
            <a:ext cx="8394133" cy="5417490"/>
          </a:xfrm>
          <a:custGeom>
            <a:avLst/>
            <a:gdLst/>
            <a:ahLst/>
            <a:cxnLst/>
            <a:rect r="r" b="b" t="t" l="l"/>
            <a:pathLst>
              <a:path h="5417490" w="8394133">
                <a:moveTo>
                  <a:pt x="0" y="0"/>
                </a:moveTo>
                <a:lnTo>
                  <a:pt x="8394133" y="0"/>
                </a:lnTo>
                <a:lnTo>
                  <a:pt x="8394133" y="5417490"/>
                </a:lnTo>
                <a:lnTo>
                  <a:pt x="0" y="5417490"/>
                </a:lnTo>
                <a:lnTo>
                  <a:pt x="0" y="0"/>
                </a:lnTo>
                <a:close/>
              </a:path>
            </a:pathLst>
          </a:custGeom>
          <a:blipFill>
            <a:blip r:embed="rId2"/>
            <a:stretch>
              <a:fillRect l="0" t="0" r="0" b="0"/>
            </a:stretch>
          </a:blipFill>
          <a:ln w="9525" cap="sq">
            <a:solidFill>
              <a:srgbClr val="000000"/>
            </a:solidFill>
            <a:prstDash val="solid"/>
            <a:miter/>
          </a:ln>
        </p:spPr>
      </p:sp>
      <p:sp>
        <p:nvSpPr>
          <p:cNvPr name="TextBox 20" id="20"/>
          <p:cNvSpPr txBox="true"/>
          <p:nvPr/>
        </p:nvSpPr>
        <p:spPr>
          <a:xfrm rot="0">
            <a:off x="2620606" y="2157026"/>
            <a:ext cx="14293641" cy="484505"/>
          </a:xfrm>
          <a:prstGeom prst="rect">
            <a:avLst/>
          </a:prstGeom>
        </p:spPr>
        <p:txBody>
          <a:bodyPr anchor="t" rtlCol="false" tIns="0" lIns="0" bIns="0" rIns="0">
            <a:spAutoFit/>
          </a:bodyPr>
          <a:lstStyle/>
          <a:p>
            <a:pPr algn="just" marL="0" indent="0" lvl="0">
              <a:lnSpc>
                <a:spcPts val="4030"/>
              </a:lnSpc>
            </a:pPr>
            <a:r>
              <a:rPr lang="en-US" sz="2600">
                <a:solidFill>
                  <a:srgbClr val="000000"/>
                </a:solidFill>
                <a:latin typeface="Open Sans"/>
                <a:ea typeface="Open Sans"/>
                <a:cs typeface="Open Sans"/>
                <a:sym typeface="Open Sans"/>
              </a:rPr>
              <a:t>Tailwind hỗ trợ các class giúp website hiển thị tốt trên mọi kích thước màn hình.</a:t>
            </a:r>
          </a:p>
        </p:txBody>
      </p:sp>
      <p:sp>
        <p:nvSpPr>
          <p:cNvPr name="TextBox 21" id="21"/>
          <p:cNvSpPr txBox="true"/>
          <p:nvPr/>
        </p:nvSpPr>
        <p:spPr>
          <a:xfrm rot="0">
            <a:off x="2614284" y="1527873"/>
            <a:ext cx="7153143"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 Responsive Design (Thiết kế đáp ứng)</a:t>
            </a:r>
          </a:p>
        </p:txBody>
      </p:sp>
      <p:sp>
        <p:nvSpPr>
          <p:cNvPr name="TextBox 22" id="22"/>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
        <p:nvSpPr>
          <p:cNvPr name="TextBox 23" id="23"/>
          <p:cNvSpPr txBox="true"/>
          <p:nvPr/>
        </p:nvSpPr>
        <p:spPr>
          <a:xfrm rot="0">
            <a:off x="2739806" y="2899137"/>
            <a:ext cx="5338167" cy="8959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a:ea typeface="Inter"/>
                <a:cs typeface="Inter"/>
                <a:sym typeface="Inter"/>
              </a:rPr>
              <a:t>💡 Ưu điểm:</a:t>
            </a:r>
          </a:p>
          <a:p>
            <a:pPr algn="l">
              <a:lnSpc>
                <a:spcPts val="3640"/>
              </a:lnSpc>
              <a:spcBef>
                <a:spcPct val="0"/>
              </a:spcBef>
            </a:pPr>
            <a:r>
              <a:rPr lang="en-US" sz="2600">
                <a:solidFill>
                  <a:srgbClr val="000000"/>
                </a:solidFill>
                <a:latin typeface="Inter"/>
                <a:ea typeface="Inter"/>
                <a:cs typeface="Inter"/>
                <a:sym typeface="Inter"/>
              </a:rPr>
              <a:t>Tối ưu giao diện trên nhiều thiết bị</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693192"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03</a:t>
              </a:r>
            </a:p>
          </p:txBody>
        </p:sp>
      </p:grpSp>
      <p:grpSp>
        <p:nvGrpSpPr>
          <p:cNvPr name="Group 7" id="7"/>
          <p:cNvGrpSpPr/>
          <p:nvPr/>
        </p:nvGrpSpPr>
        <p:grpSpPr>
          <a:xfrm rot="0">
            <a:off x="12132955" y="6622718"/>
            <a:ext cx="4596322" cy="45963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5394109" y="827047"/>
            <a:ext cx="771724" cy="7717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682318" y="7931058"/>
            <a:ext cx="3744615" cy="37446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15741" y="1074722"/>
            <a:ext cx="8072259" cy="9212278"/>
          </a:xfrm>
          <a:custGeom>
            <a:avLst/>
            <a:gdLst/>
            <a:ahLst/>
            <a:cxnLst/>
            <a:rect r="r" b="b" t="t" l="l"/>
            <a:pathLst>
              <a:path h="9212278" w="8072259">
                <a:moveTo>
                  <a:pt x="0" y="0"/>
                </a:moveTo>
                <a:lnTo>
                  <a:pt x="8072259" y="0"/>
                </a:lnTo>
                <a:lnTo>
                  <a:pt x="8072259" y="9212278"/>
                </a:lnTo>
                <a:lnTo>
                  <a:pt x="0" y="9212278"/>
                </a:lnTo>
                <a:lnTo>
                  <a:pt x="0" y="0"/>
                </a:lnTo>
                <a:close/>
              </a:path>
            </a:pathLst>
          </a:custGeom>
          <a:blipFill>
            <a:blip r:embed="rId2"/>
            <a:stretch>
              <a:fillRect l="0" t="0" r="0" b="0"/>
            </a:stretch>
          </a:blipFill>
        </p:spPr>
      </p:sp>
      <p:sp>
        <p:nvSpPr>
          <p:cNvPr name="TextBox 20" id="20"/>
          <p:cNvSpPr txBox="true"/>
          <p:nvPr/>
        </p:nvSpPr>
        <p:spPr>
          <a:xfrm rot="0">
            <a:off x="2260984" y="2062316"/>
            <a:ext cx="14293641" cy="526923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Tailwind cung cấp bảng màu sẵn có với nhiều sắc độ khác nhau.</a:t>
            </a:r>
          </a:p>
          <a:p>
            <a:pPr algn="just">
              <a:lnSpc>
                <a:spcPts val="4680"/>
              </a:lnSpc>
            </a:pPr>
            <a:r>
              <a:rPr lang="en-US" sz="2600">
                <a:solidFill>
                  <a:srgbClr val="000000"/>
                </a:solidFill>
                <a:latin typeface="Open Sans"/>
                <a:ea typeface="Open Sans"/>
                <a:cs typeface="Open Sans"/>
                <a:sym typeface="Open Sans"/>
              </a:rPr>
              <a:t>Ví dụ:</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bg-red-500 – Màu nền đỏ đậm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bg-[#fff] - Màu nền trắng </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text-blue-700 – Màu chữ xanh đậm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border-green-300 – Viền xanh nhạt</a:t>
            </a:r>
          </a:p>
          <a:p>
            <a:pPr algn="just">
              <a:lnSpc>
                <a:spcPts val="4680"/>
              </a:lnSpc>
            </a:pPr>
            <a:r>
              <a:rPr lang="en-US" sz="2600">
                <a:solidFill>
                  <a:srgbClr val="000000"/>
                </a:solidFill>
                <a:latin typeface="Open Sans"/>
                <a:ea typeface="Open Sans"/>
                <a:cs typeface="Open Sans"/>
                <a:sym typeface="Open Sans"/>
              </a:rPr>
              <a:t>💡 Ưu điểm: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Giúp giao diện nổi bật và đồng nhất</a:t>
            </a:r>
          </a:p>
          <a:p>
            <a:pPr algn="just" marL="0" indent="0" lvl="0">
              <a:lnSpc>
                <a:spcPts val="4680"/>
              </a:lnSpc>
            </a:pPr>
          </a:p>
        </p:txBody>
      </p:sp>
      <p:sp>
        <p:nvSpPr>
          <p:cNvPr name="TextBox 21" id="21"/>
          <p:cNvSpPr txBox="true"/>
          <p:nvPr/>
        </p:nvSpPr>
        <p:spPr>
          <a:xfrm rot="0">
            <a:off x="2614284"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Colors (Màu sắc)</a:t>
            </a:r>
          </a:p>
        </p:txBody>
      </p:sp>
      <p:sp>
        <p:nvSpPr>
          <p:cNvPr name="TextBox 22" id="22"/>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2065" y="1908721"/>
            <a:ext cx="1310100" cy="0"/>
          </a:xfrm>
          <a:prstGeom prst="line">
            <a:avLst/>
          </a:prstGeom>
          <a:ln cap="flat" w="95250">
            <a:solidFill>
              <a:srgbClr val="FFFFFF"/>
            </a:solidFill>
            <a:prstDash val="solid"/>
            <a:headEnd type="none" len="sm" w="sm"/>
            <a:tailEnd type="none" len="sm" w="sm"/>
          </a:ln>
        </p:spPr>
      </p:sp>
      <p:sp>
        <p:nvSpPr>
          <p:cNvPr name="TextBox 3" id="3"/>
          <p:cNvSpPr txBox="true"/>
          <p:nvPr/>
        </p:nvSpPr>
        <p:spPr>
          <a:xfrm rot="0">
            <a:off x="839945" y="649445"/>
            <a:ext cx="4568944" cy="94932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Arial Bold"/>
                <a:ea typeface="Arial Bold"/>
                <a:cs typeface="Arial Bold"/>
                <a:sym typeface="Arial Bold"/>
              </a:rPr>
              <a:t>OVERVIEW</a:t>
            </a:r>
          </a:p>
        </p:txBody>
      </p:sp>
      <p:grpSp>
        <p:nvGrpSpPr>
          <p:cNvPr name="Group 4" id="4"/>
          <p:cNvGrpSpPr/>
          <p:nvPr/>
        </p:nvGrpSpPr>
        <p:grpSpPr>
          <a:xfrm rot="0">
            <a:off x="1178631" y="1472854"/>
            <a:ext cx="732337" cy="7323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pPr>
              <a:r>
                <a:rPr lang="en-US" b="true" sz="1899">
                  <a:solidFill>
                    <a:srgbClr val="FFFFFF"/>
                  </a:solidFill>
                  <a:latin typeface="Arial Bold"/>
                  <a:ea typeface="Arial Bold"/>
                  <a:cs typeface="Arial Bold"/>
                  <a:sym typeface="Arial Bold"/>
                </a:rPr>
                <a:t>04</a:t>
              </a:r>
            </a:p>
          </p:txBody>
        </p:sp>
      </p:grpSp>
      <p:grpSp>
        <p:nvGrpSpPr>
          <p:cNvPr name="Group 7" id="7"/>
          <p:cNvGrpSpPr/>
          <p:nvPr/>
        </p:nvGrpSpPr>
        <p:grpSpPr>
          <a:xfrm rot="0">
            <a:off x="-60991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328587" y="5188229"/>
            <a:ext cx="8804156" cy="2608231"/>
          </a:xfrm>
          <a:custGeom>
            <a:avLst/>
            <a:gdLst/>
            <a:ahLst/>
            <a:cxnLst/>
            <a:rect r="r" b="b" t="t" l="l"/>
            <a:pathLst>
              <a:path h="2608231" w="8804156">
                <a:moveTo>
                  <a:pt x="0" y="0"/>
                </a:moveTo>
                <a:lnTo>
                  <a:pt x="8804156" y="0"/>
                </a:lnTo>
                <a:lnTo>
                  <a:pt x="8804156" y="2608231"/>
                </a:lnTo>
                <a:lnTo>
                  <a:pt x="0" y="2608231"/>
                </a:lnTo>
                <a:lnTo>
                  <a:pt x="0" y="0"/>
                </a:lnTo>
                <a:close/>
              </a:path>
            </a:pathLst>
          </a:custGeom>
          <a:blipFill>
            <a:blip r:embed="rId2"/>
            <a:stretch>
              <a:fillRect l="0" t="0" r="0" b="0"/>
            </a:stretch>
          </a:blipFill>
          <a:ln cap="sq">
            <a:noFill/>
            <a:prstDash val="solid"/>
            <a:miter/>
          </a:ln>
        </p:spPr>
      </p:sp>
      <p:sp>
        <p:nvSpPr>
          <p:cNvPr name="Freeform 11" id="11"/>
          <p:cNvSpPr/>
          <p:nvPr/>
        </p:nvSpPr>
        <p:spPr>
          <a:xfrm flipH="false" flipV="false" rot="0">
            <a:off x="11094108" y="3083909"/>
            <a:ext cx="6165192" cy="1795612"/>
          </a:xfrm>
          <a:custGeom>
            <a:avLst/>
            <a:gdLst/>
            <a:ahLst/>
            <a:cxnLst/>
            <a:rect r="r" b="b" t="t" l="l"/>
            <a:pathLst>
              <a:path h="1795612" w="6165192">
                <a:moveTo>
                  <a:pt x="0" y="0"/>
                </a:moveTo>
                <a:lnTo>
                  <a:pt x="6165192" y="0"/>
                </a:lnTo>
                <a:lnTo>
                  <a:pt x="6165192" y="1795612"/>
                </a:lnTo>
                <a:lnTo>
                  <a:pt x="0" y="1795612"/>
                </a:lnTo>
                <a:lnTo>
                  <a:pt x="0" y="0"/>
                </a:lnTo>
                <a:close/>
              </a:path>
            </a:pathLst>
          </a:custGeom>
          <a:blipFill>
            <a:blip r:embed="rId3"/>
            <a:stretch>
              <a:fillRect l="0" t="0" r="0" b="0"/>
            </a:stretch>
          </a:blipFill>
        </p:spPr>
      </p:sp>
      <p:sp>
        <p:nvSpPr>
          <p:cNvPr name="TextBox 12" id="12"/>
          <p:cNvSpPr txBox="true"/>
          <p:nvPr/>
        </p:nvSpPr>
        <p:spPr>
          <a:xfrm rot="0">
            <a:off x="2053842" y="2062316"/>
            <a:ext cx="13451820" cy="4088130"/>
          </a:xfrm>
          <a:prstGeom prst="rect">
            <a:avLst/>
          </a:prstGeom>
        </p:spPr>
        <p:txBody>
          <a:bodyPr anchor="t" rtlCol="false" tIns="0" lIns="0" bIns="0" rIns="0">
            <a:spAutoFit/>
          </a:bodyPr>
          <a:lstStyle/>
          <a:p>
            <a:pPr algn="just">
              <a:lnSpc>
                <a:spcPts val="4680"/>
              </a:lnSpc>
            </a:pPr>
            <a:r>
              <a:rPr lang="en-US" sz="2600">
                <a:solidFill>
                  <a:srgbClr val="000000"/>
                </a:solidFill>
                <a:latin typeface="Open Sans"/>
                <a:ea typeface="Open Sans"/>
                <a:cs typeface="Open Sans"/>
                <a:sym typeface="Open Sans"/>
              </a:rPr>
              <a:t>Tailwind hỗ trợ định dạng khoảng cách nhanh chóng với các class như padding, margin.</a:t>
            </a:r>
          </a:p>
          <a:p>
            <a:pPr algn="just">
              <a:lnSpc>
                <a:spcPts val="4680"/>
              </a:lnSpc>
            </a:pPr>
            <a:r>
              <a:rPr lang="en-US" sz="2600">
                <a:solidFill>
                  <a:srgbClr val="000000"/>
                </a:solidFill>
                <a:latin typeface="Open Sans"/>
                <a:ea typeface="Open Sans"/>
                <a:cs typeface="Open Sans"/>
                <a:sym typeface="Open Sans"/>
              </a:rPr>
              <a:t>Ví dụ:</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pt-6 – Padding 4 đơn vị</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m</a:t>
            </a:r>
            <a:r>
              <a:rPr lang="en-US" sz="2600">
                <a:solidFill>
                  <a:srgbClr val="000000"/>
                </a:solidFill>
                <a:latin typeface="Open Sans"/>
                <a:ea typeface="Open Sans"/>
                <a:cs typeface="Open Sans"/>
                <a:sym typeface="Open Sans"/>
              </a:rPr>
              <a:t>-2 – Margin 2 đơn vị</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gap</a:t>
            </a:r>
            <a:r>
              <a:rPr lang="en-US" sz="2600">
                <a:solidFill>
                  <a:srgbClr val="000000"/>
                </a:solidFill>
                <a:latin typeface="Open Sans"/>
                <a:ea typeface="Open Sans"/>
                <a:cs typeface="Open Sans"/>
                <a:sym typeface="Open Sans"/>
              </a:rPr>
              <a:t>-6 – Khoảng cách giữa các phần tử trong Grid/Flex</a:t>
            </a:r>
          </a:p>
          <a:p>
            <a:pPr algn="just">
              <a:lnSpc>
                <a:spcPts val="4680"/>
              </a:lnSpc>
            </a:pPr>
            <a:r>
              <a:rPr lang="en-US" sz="2600">
                <a:solidFill>
                  <a:srgbClr val="000000"/>
                </a:solidFill>
                <a:latin typeface="Open Sans"/>
                <a:ea typeface="Open Sans"/>
                <a:cs typeface="Open Sans"/>
                <a:sym typeface="Open Sans"/>
              </a:rPr>
              <a:t>💡 Ưu điểm:</a:t>
            </a:r>
          </a:p>
          <a:p>
            <a:pPr algn="just" marL="561341" indent="-280670" lvl="1">
              <a:lnSpc>
                <a:spcPts val="4680"/>
              </a:lnSpc>
              <a:buFont typeface="Arial"/>
              <a:buChar char="•"/>
            </a:pPr>
            <a:r>
              <a:rPr lang="en-US" sz="2600">
                <a:solidFill>
                  <a:srgbClr val="000000"/>
                </a:solidFill>
                <a:latin typeface="Open Sans"/>
                <a:ea typeface="Open Sans"/>
                <a:cs typeface="Open Sans"/>
                <a:sym typeface="Open Sans"/>
              </a:rPr>
              <a:t>Dễ dàng kiểm soát bố cục và khoảng cách giữa các phần tử</a:t>
            </a:r>
          </a:p>
        </p:txBody>
      </p:sp>
      <p:sp>
        <p:nvSpPr>
          <p:cNvPr name="TextBox 13" id="13"/>
          <p:cNvSpPr txBox="true"/>
          <p:nvPr/>
        </p:nvSpPr>
        <p:spPr>
          <a:xfrm rot="0">
            <a:off x="2099722" y="1527873"/>
            <a:ext cx="6228348" cy="581025"/>
          </a:xfrm>
          <a:prstGeom prst="rect">
            <a:avLst/>
          </a:prstGeom>
        </p:spPr>
        <p:txBody>
          <a:bodyPr anchor="t" rtlCol="false" tIns="0" lIns="0" bIns="0" rIns="0">
            <a:spAutoFit/>
          </a:bodyPr>
          <a:lstStyle/>
          <a:p>
            <a:pPr algn="l">
              <a:lnSpc>
                <a:spcPts val="4200"/>
              </a:lnSpc>
            </a:pPr>
            <a:r>
              <a:rPr lang="en-US" sz="3000" b="true">
                <a:solidFill>
                  <a:srgbClr val="000000"/>
                </a:solidFill>
                <a:latin typeface="Arial Bold"/>
                <a:ea typeface="Arial Bold"/>
                <a:cs typeface="Arial Bold"/>
                <a:sym typeface="Arial Bold"/>
              </a:rPr>
              <a:t>Spacing (Khoảng cách)</a:t>
            </a:r>
          </a:p>
        </p:txBody>
      </p:sp>
      <p:sp>
        <p:nvSpPr>
          <p:cNvPr name="TextBox 14" id="14"/>
          <p:cNvSpPr txBox="true"/>
          <p:nvPr/>
        </p:nvSpPr>
        <p:spPr>
          <a:xfrm rot="0">
            <a:off x="1057275" y="101659"/>
            <a:ext cx="17075468"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Noto Sans Bold"/>
                <a:ea typeface="Noto Sans Bold"/>
                <a:cs typeface="Noto Sans Bold"/>
                <a:sym typeface="Noto Sans Bold"/>
              </a:rPr>
              <a:t>MỘT SỐ THÀNH PHẦN CỦA TAILWIND CSS</a:t>
            </a:r>
          </a:p>
        </p:txBody>
      </p:sp>
      <p:sp>
        <p:nvSpPr>
          <p:cNvPr name="TextBox 15" id="15"/>
          <p:cNvSpPr txBox="true"/>
          <p:nvPr/>
        </p:nvSpPr>
        <p:spPr>
          <a:xfrm rot="0">
            <a:off x="2063367" y="6702896"/>
            <a:ext cx="11859102" cy="18103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a:ea typeface="Inter"/>
                <a:cs typeface="Inter"/>
                <a:sym typeface="Inter"/>
              </a:rPr>
              <a:t>📐 Đơn vị đo lường trong Tailwind CSS là rem</a:t>
            </a:r>
          </a:p>
          <a:p>
            <a:pPr algn="l">
              <a:lnSpc>
                <a:spcPts val="3640"/>
              </a:lnSpc>
              <a:spcBef>
                <a:spcPct val="0"/>
              </a:spcBef>
            </a:pPr>
            <a:r>
              <a:rPr lang="en-US" sz="2600">
                <a:solidFill>
                  <a:srgbClr val="000000"/>
                </a:solidFill>
                <a:latin typeface="Inter"/>
                <a:ea typeface="Inter"/>
                <a:cs typeface="Inter"/>
                <a:sym typeface="Inter"/>
              </a:rPr>
              <a:t>• 1 đơn vị (1 rem) = 16px (theo mặc định của trình duyệt).</a:t>
            </a:r>
          </a:p>
          <a:p>
            <a:pPr algn="l">
              <a:lnSpc>
                <a:spcPts val="3640"/>
              </a:lnSpc>
              <a:spcBef>
                <a:spcPct val="0"/>
              </a:spcBef>
            </a:pPr>
            <a:r>
              <a:rPr lang="en-US" sz="2600">
                <a:solidFill>
                  <a:srgbClr val="000000"/>
                </a:solidFill>
                <a:latin typeface="Inter"/>
                <a:ea typeface="Inter"/>
                <a:cs typeface="Inter"/>
                <a:sym typeface="Inter"/>
              </a:rPr>
              <a:t>• Vì vậy, p-4, nghĩa là phần tử đó có padding 4 đơn vị rem, tương đương với:</a:t>
            </a:r>
          </a:p>
          <a:p>
            <a:pPr algn="l">
              <a:lnSpc>
                <a:spcPts val="3640"/>
              </a:lnSpc>
              <a:spcBef>
                <a:spcPct val="0"/>
              </a:spcBef>
            </a:pPr>
            <a:r>
              <a:rPr lang="en-US" sz="2600">
                <a:solidFill>
                  <a:srgbClr val="000000"/>
                </a:solidFill>
                <a:latin typeface="Inter"/>
                <a:ea typeface="Inter"/>
                <a:cs typeface="Inter"/>
                <a:sym typeface="Inter"/>
              </a:rPr>
              <a:t>🧮 4 rem = 4 × 16px = 64px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DAGbNwIuhAo</dc:identifier>
  <dcterms:modified xsi:type="dcterms:W3CDTF">2011-08-01T06:04:30Z</dcterms:modified>
  <cp:revision>1</cp:revision>
  <dc:title>White Blue Simple Modern Business Proposal Pitch Deck Presentation Design</dc:title>
</cp:coreProperties>
</file>